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Montserrat"/>
      <p:regular r:id="rId15"/>
      <p:bold r:id="rId16"/>
      <p:italic r:id="rId17"/>
      <p:boldItalic r:id="rId18"/>
    </p:embeddedFont>
    <p:embeddedFont>
      <p:font typeface="Bricolage Grotesque"/>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ricolageGrotesque-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regular.fntdata"/><Relationship Id="rId14" Type="http://schemas.openxmlformats.org/officeDocument/2006/relationships/slide" Target="slides/slide10.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 Target="slides/slide1.xml"/><Relationship Id="rId19" Type="http://schemas.openxmlformats.org/officeDocument/2006/relationships/font" Target="fonts/BricolageGrotesque-regular.fntdata"/><Relationship Id="rId6" Type="http://schemas.openxmlformats.org/officeDocument/2006/relationships/slide" Target="slides/slide2.xml"/><Relationship Id="rId18"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0911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0911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090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090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243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090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090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000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090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57" name="Google Shape;57;p13"/>
          <p:cNvSpPr/>
          <p:nvPr/>
        </p:nvSpPr>
        <p:spPr>
          <a:xfrm>
            <a:off x="0" y="0"/>
            <a:ext cx="14630400" cy="8229600"/>
          </a:xfrm>
          <a:prstGeom prst="rect">
            <a:avLst/>
          </a:prstGeom>
          <a:solidFill>
            <a:srgbClr val="091158">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793790" y="1534716"/>
            <a:ext cx="13042821" cy="4253032"/>
          </a:xfrm>
          <a:prstGeom prst="rect">
            <a:avLst/>
          </a:prstGeom>
          <a:noFill/>
          <a:ln>
            <a:noFill/>
          </a:ln>
        </p:spPr>
        <p:txBody>
          <a:bodyPr anchorCtr="0" anchor="t" bIns="0" lIns="0" spcFirstLastPara="1" rIns="0" wrap="square" tIns="0">
            <a:noAutofit/>
          </a:bodyPr>
          <a:lstStyle/>
          <a:p>
            <a:pPr indent="0" lvl="0" marL="0" marR="0" rtl="0" algn="ctr">
              <a:lnSpc>
                <a:spcPct val="125280"/>
              </a:lnSpc>
              <a:spcBef>
                <a:spcPts val="0"/>
              </a:spcBef>
              <a:spcAft>
                <a:spcPts val="0"/>
              </a:spcAft>
              <a:buClr>
                <a:srgbClr val="EEAEF6"/>
              </a:buClr>
              <a:buSzPts val="8900"/>
              <a:buFont typeface="Bricolage Grotesque"/>
              <a:buNone/>
            </a:pPr>
            <a:r>
              <a:rPr b="1" i="0" lang="en-US" sz="8900" u="none" cap="none" strike="noStrike">
                <a:solidFill>
                  <a:srgbClr val="EEAEF6"/>
                </a:solidFill>
                <a:latin typeface="Bricolage Grotesque"/>
                <a:ea typeface="Bricolage Grotesque"/>
                <a:cs typeface="Bricolage Grotesque"/>
                <a:sym typeface="Bricolage Grotesque"/>
              </a:rPr>
              <a:t>Women's Safety Smart Band:Empowering Security</a:t>
            </a:r>
            <a:endParaRPr b="0" i="0" sz="8900" u="none" cap="none" strike="noStrike"/>
          </a:p>
        </p:txBody>
      </p:sp>
      <p:sp>
        <p:nvSpPr>
          <p:cNvPr id="59" name="Google Shape;59;p13"/>
          <p:cNvSpPr/>
          <p:nvPr/>
        </p:nvSpPr>
        <p:spPr>
          <a:xfrm>
            <a:off x="821531" y="6127909"/>
            <a:ext cx="12987218" cy="566976"/>
          </a:xfrm>
          <a:prstGeom prst="rect">
            <a:avLst/>
          </a:prstGeom>
          <a:noFill/>
          <a:ln>
            <a:noFill/>
          </a:ln>
        </p:spPr>
        <p:txBody>
          <a:bodyPr anchorCtr="0" anchor="t" bIns="0" lIns="0" spcFirstLastPara="1" rIns="0" wrap="square" tIns="0">
            <a:noAutofit/>
          </a:bodyPr>
          <a:lstStyle/>
          <a:p>
            <a:pPr indent="0" lvl="0" marL="0" marR="0" rtl="0" algn="ctr">
              <a:lnSpc>
                <a:spcPct val="125352"/>
              </a:lnSpc>
              <a:spcBef>
                <a:spcPts val="0"/>
              </a:spcBef>
              <a:spcAft>
                <a:spcPts val="0"/>
              </a:spcAft>
              <a:buClr>
                <a:srgbClr val="EEAEF6"/>
              </a:buClr>
              <a:buSzPts val="3550"/>
              <a:buFont typeface="Bricolage Grotesque"/>
              <a:buNone/>
            </a:pPr>
            <a:r>
              <a:rPr b="1" i="0" lang="en-US" sz="3550" u="none" cap="none" strike="noStrike">
                <a:solidFill>
                  <a:srgbClr val="EEAEF6"/>
                </a:solidFill>
                <a:latin typeface="Bricolage Grotesque"/>
                <a:ea typeface="Bricolage Grotesque"/>
                <a:cs typeface="Bricolage Grotesque"/>
                <a:sym typeface="Bricolage Grotesque"/>
              </a:rPr>
              <a:t>A compact wearable ensuring instant safety &amp; confidence</a:t>
            </a:r>
            <a:endParaRPr b="0" i="0" sz="35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preencoded.png" id="262" name="Google Shape;262;p22"/>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263" name="Google Shape;263;p22"/>
          <p:cNvSpPr/>
          <p:nvPr/>
        </p:nvSpPr>
        <p:spPr>
          <a:xfrm>
            <a:off x="6134695" y="1074777"/>
            <a:ext cx="7847409" cy="3472934"/>
          </a:xfrm>
          <a:prstGeom prst="rect">
            <a:avLst/>
          </a:prstGeom>
          <a:noFill/>
          <a:ln>
            <a:noFill/>
          </a:ln>
        </p:spPr>
        <p:txBody>
          <a:bodyPr anchorCtr="0" anchor="t" bIns="0" lIns="0" spcFirstLastPara="1" rIns="0" wrap="square" tIns="0">
            <a:noAutofit/>
          </a:bodyPr>
          <a:lstStyle/>
          <a:p>
            <a:pPr indent="0" lvl="0" marL="0" marR="0" rtl="0" algn="ctr">
              <a:lnSpc>
                <a:spcPct val="125517"/>
              </a:lnSpc>
              <a:spcBef>
                <a:spcPts val="0"/>
              </a:spcBef>
              <a:spcAft>
                <a:spcPts val="0"/>
              </a:spcAft>
              <a:buClr>
                <a:srgbClr val="EEAEF6"/>
              </a:buClr>
              <a:buSzPts val="7250"/>
              <a:buFont typeface="Bricolage Grotesque"/>
              <a:buNone/>
            </a:pPr>
            <a:r>
              <a:rPr b="1" i="0" lang="en-US" sz="7250" u="none" cap="none" strike="noStrike">
                <a:solidFill>
                  <a:srgbClr val="EEAEF6"/>
                </a:solidFill>
                <a:latin typeface="Bricolage Grotesque"/>
                <a:ea typeface="Bricolage Grotesque"/>
                <a:cs typeface="Bricolage Grotesque"/>
                <a:sym typeface="Bricolage Grotesque"/>
              </a:rPr>
              <a:t>Impact &amp; Empowerment:A Safer Future</a:t>
            </a:r>
            <a:endParaRPr b="0" i="0" sz="7250" u="none" cap="none" strike="noStrike"/>
          </a:p>
        </p:txBody>
      </p:sp>
      <p:sp>
        <p:nvSpPr>
          <p:cNvPr id="264" name="Google Shape;264;p22"/>
          <p:cNvSpPr/>
          <p:nvPr/>
        </p:nvSpPr>
        <p:spPr>
          <a:xfrm>
            <a:off x="6134695" y="4825484"/>
            <a:ext cx="7847409" cy="1111568"/>
          </a:xfrm>
          <a:prstGeom prst="rect">
            <a:avLst/>
          </a:prstGeom>
          <a:noFill/>
          <a:ln>
            <a:noFill/>
          </a:ln>
        </p:spPr>
        <p:txBody>
          <a:bodyPr anchorCtr="0" anchor="t" bIns="0" lIns="0" spcFirstLastPara="1" rIns="0" wrap="square" tIns="0">
            <a:noAutofit/>
          </a:bodyPr>
          <a:lstStyle/>
          <a:p>
            <a:pPr indent="0" lvl="0" marL="0" marR="0" rtl="0" algn="ctr">
              <a:lnSpc>
                <a:spcPct val="161111"/>
              </a:lnSpc>
              <a:spcBef>
                <a:spcPts val="0"/>
              </a:spcBef>
              <a:spcAft>
                <a:spcPts val="0"/>
              </a:spcAft>
              <a:buClr>
                <a:srgbClr val="E5DCE6"/>
              </a:buClr>
              <a:buSzPts val="1800"/>
              <a:buFont typeface="Montserrat"/>
              <a:buNone/>
            </a:pPr>
            <a:r>
              <a:rPr b="0" i="0" lang="en-US" sz="1800" u="none" cap="none" strike="noStrike">
                <a:solidFill>
                  <a:srgbClr val="E5DCE6"/>
                </a:solidFill>
                <a:latin typeface="Montserrat"/>
                <a:ea typeface="Montserrat"/>
                <a:cs typeface="Montserrat"/>
                <a:sym typeface="Montserrat"/>
              </a:rPr>
              <a:t>The Sentinel Smart Band fundamentally shifts the narrative from vulnerability to empowerment, providing a tangible tool for personal security that is both sophisticated and accessible.</a:t>
            </a:r>
            <a:endParaRPr b="0" i="0" sz="1800" u="none" cap="none" strike="noStrike"/>
          </a:p>
        </p:txBody>
      </p:sp>
      <p:sp>
        <p:nvSpPr>
          <p:cNvPr id="265" name="Google Shape;265;p22"/>
          <p:cNvSpPr/>
          <p:nvPr/>
        </p:nvSpPr>
        <p:spPr>
          <a:xfrm>
            <a:off x="6412468" y="6353770"/>
            <a:ext cx="7569637" cy="592693"/>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E5DCE6"/>
              </a:buClr>
              <a:buSzPts val="1450"/>
              <a:buFont typeface="Montserrat"/>
              <a:buNone/>
            </a:pPr>
            <a:r>
              <a:rPr b="0" i="0" lang="en-US" sz="1450" u="none" cap="none" strike="noStrike">
                <a:solidFill>
                  <a:srgbClr val="E5DCE6"/>
                </a:solidFill>
                <a:latin typeface="Montserrat"/>
                <a:ea typeface="Montserrat"/>
                <a:cs typeface="Montserrat"/>
                <a:sym typeface="Montserrat"/>
              </a:rPr>
              <a:t>"A small band making a big difference. Every woman deserves safety and confidence."</a:t>
            </a:r>
            <a:endParaRPr b="0" i="0" sz="1450" u="none" cap="none" strike="noStrike"/>
          </a:p>
        </p:txBody>
      </p:sp>
      <p:sp>
        <p:nvSpPr>
          <p:cNvPr id="266" name="Google Shape;266;p22"/>
          <p:cNvSpPr/>
          <p:nvPr/>
        </p:nvSpPr>
        <p:spPr>
          <a:xfrm>
            <a:off x="6134695" y="6145411"/>
            <a:ext cx="22860" cy="1009412"/>
          </a:xfrm>
          <a:prstGeom prst="rect">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12635500" y="7693600"/>
            <a:ext cx="1995000" cy="431100"/>
          </a:xfrm>
          <a:prstGeom prst="rect">
            <a:avLst/>
          </a:prstGeom>
          <a:solidFill>
            <a:srgbClr val="091158"/>
          </a:solidFill>
          <a:ln cap="flat" cmpd="sng" w="9525">
            <a:solidFill>
              <a:srgbClr val="090E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793790" y="1131213"/>
            <a:ext cx="11959233"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EEAEF6"/>
              </a:buClr>
              <a:buSzPts val="4450"/>
              <a:buFont typeface="Bricolage Grotesque"/>
              <a:buNone/>
            </a:pPr>
            <a:r>
              <a:rPr b="1" i="0" lang="en-US" sz="4450" u="none" cap="none" strike="noStrike">
                <a:solidFill>
                  <a:srgbClr val="EEAEF6"/>
                </a:solidFill>
                <a:latin typeface="Bricolage Grotesque"/>
                <a:ea typeface="Bricolage Grotesque"/>
                <a:cs typeface="Bricolage Grotesque"/>
                <a:sym typeface="Bricolage Grotesque"/>
              </a:rPr>
              <a:t>Introduction: A New Era of Personal Safety</a:t>
            </a:r>
            <a:endParaRPr b="0" i="0" sz="4450" u="none" cap="none" strike="noStrike"/>
          </a:p>
        </p:txBody>
      </p:sp>
      <p:sp>
        <p:nvSpPr>
          <p:cNvPr id="66" name="Google Shape;66;p14"/>
          <p:cNvSpPr/>
          <p:nvPr/>
        </p:nvSpPr>
        <p:spPr>
          <a:xfrm>
            <a:off x="793790" y="2293620"/>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In an evolving world, personal safety remains a paramount concern, particularly for women. Traditional solutions often fall short, being either inconvenient, conspicuous, or ineffective in real-time crisis situations. We recognize the urgent need for a discreet, user-friendly, and highly effective personal protection device.</a:t>
            </a:r>
            <a:endParaRPr b="0" i="0" sz="1750" u="none" cap="none" strike="noStrike"/>
          </a:p>
        </p:txBody>
      </p:sp>
      <p:sp>
        <p:nvSpPr>
          <p:cNvPr id="67" name="Google Shape;67;p14"/>
          <p:cNvSpPr/>
          <p:nvPr/>
        </p:nvSpPr>
        <p:spPr>
          <a:xfrm>
            <a:off x="793790" y="3977640"/>
            <a:ext cx="4196358" cy="3120628"/>
          </a:xfrm>
          <a:prstGeom prst="roundRect">
            <a:avLst>
              <a:gd fmla="val 4688" name="adj"/>
            </a:avLst>
          </a:prstGeom>
          <a:solidFill>
            <a:srgbClr val="090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793790" y="3947160"/>
            <a:ext cx="4196358" cy="121920"/>
          </a:xfrm>
          <a:prstGeom prst="roundRect">
            <a:avLst>
              <a:gd fmla="val 78139" name="adj"/>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2551688" y="3637478"/>
            <a:ext cx="680442" cy="680442"/>
          </a:xfrm>
          <a:prstGeom prst="roundRect">
            <a:avLst>
              <a:gd fmla="val 134383" name="adj"/>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755761" y="3807619"/>
            <a:ext cx="272177" cy="34016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000000"/>
              </a:buClr>
              <a:buSzPts val="2100"/>
              <a:buFont typeface="Bricolage Grotesque"/>
              <a:buNone/>
            </a:pPr>
            <a:r>
              <a:rPr b="1" i="0" lang="en-US" sz="2100" u="none" cap="none" strike="noStrike">
                <a:solidFill>
                  <a:srgbClr val="000000"/>
                </a:solidFill>
                <a:latin typeface="Bricolage Grotesque"/>
                <a:ea typeface="Bricolage Grotesque"/>
                <a:cs typeface="Bricolage Grotesque"/>
                <a:sym typeface="Bricolage Grotesque"/>
              </a:rPr>
              <a:t>1</a:t>
            </a:r>
            <a:endParaRPr b="0" i="0" sz="2100" u="none" cap="none" strike="noStrike"/>
          </a:p>
        </p:txBody>
      </p:sp>
      <p:sp>
        <p:nvSpPr>
          <p:cNvPr id="71" name="Google Shape;71;p14"/>
          <p:cNvSpPr/>
          <p:nvPr/>
        </p:nvSpPr>
        <p:spPr>
          <a:xfrm>
            <a:off x="1051084" y="4544616"/>
            <a:ext cx="3260169"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Rising Safety Concerns</a:t>
            </a:r>
            <a:endParaRPr b="0" i="0" sz="2200" u="none" cap="none" strike="noStrike"/>
          </a:p>
        </p:txBody>
      </p:sp>
      <p:sp>
        <p:nvSpPr>
          <p:cNvPr id="72" name="Google Shape;72;p14"/>
          <p:cNvSpPr/>
          <p:nvPr/>
        </p:nvSpPr>
        <p:spPr>
          <a:xfrm>
            <a:off x="1051084" y="5035034"/>
            <a:ext cx="3681770"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An increasing global awareness of safety vulnerabilities facing women in various environments.</a:t>
            </a:r>
            <a:endParaRPr b="0" i="0" sz="1750" u="none" cap="none" strike="noStrike"/>
          </a:p>
        </p:txBody>
      </p:sp>
      <p:sp>
        <p:nvSpPr>
          <p:cNvPr id="73" name="Google Shape;73;p14"/>
          <p:cNvSpPr/>
          <p:nvPr/>
        </p:nvSpPr>
        <p:spPr>
          <a:xfrm>
            <a:off x="5216962" y="3977640"/>
            <a:ext cx="4196358" cy="3120628"/>
          </a:xfrm>
          <a:prstGeom prst="roundRect">
            <a:avLst>
              <a:gd fmla="val 4688" name="adj"/>
            </a:avLst>
          </a:prstGeom>
          <a:solidFill>
            <a:srgbClr val="090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5216962" y="3947160"/>
            <a:ext cx="4196358" cy="121920"/>
          </a:xfrm>
          <a:prstGeom prst="roundRect">
            <a:avLst>
              <a:gd fmla="val 78139" name="adj"/>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6974860" y="3637478"/>
            <a:ext cx="680442" cy="680442"/>
          </a:xfrm>
          <a:prstGeom prst="roundRect">
            <a:avLst>
              <a:gd fmla="val 134383" name="adj"/>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7178933" y="3807619"/>
            <a:ext cx="272177" cy="34016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000000"/>
              </a:buClr>
              <a:buSzPts val="2100"/>
              <a:buFont typeface="Bricolage Grotesque"/>
              <a:buNone/>
            </a:pPr>
            <a:r>
              <a:rPr b="1" i="0" lang="en-US" sz="2100" u="none" cap="none" strike="noStrike">
                <a:solidFill>
                  <a:srgbClr val="000000"/>
                </a:solidFill>
                <a:latin typeface="Bricolage Grotesque"/>
                <a:ea typeface="Bricolage Grotesque"/>
                <a:cs typeface="Bricolage Grotesque"/>
                <a:sym typeface="Bricolage Grotesque"/>
              </a:rPr>
              <a:t>2</a:t>
            </a:r>
            <a:endParaRPr b="0" i="0" sz="2100" u="none" cap="none" strike="noStrike"/>
          </a:p>
        </p:txBody>
      </p:sp>
      <p:sp>
        <p:nvSpPr>
          <p:cNvPr id="77" name="Google Shape;77;p14"/>
          <p:cNvSpPr/>
          <p:nvPr/>
        </p:nvSpPr>
        <p:spPr>
          <a:xfrm>
            <a:off x="5474256" y="4544616"/>
            <a:ext cx="3681770"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Need for Compact Protection</a:t>
            </a:r>
            <a:endParaRPr b="0" i="0" sz="2200" u="none" cap="none" strike="noStrike"/>
          </a:p>
        </p:txBody>
      </p:sp>
      <p:sp>
        <p:nvSpPr>
          <p:cNvPr id="78" name="Google Shape;78;p14"/>
          <p:cNvSpPr/>
          <p:nvPr/>
        </p:nvSpPr>
        <p:spPr>
          <a:xfrm>
            <a:off x="5474256" y="5389364"/>
            <a:ext cx="3681770"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A demand for personal safety tools that are non-intrusive, always accessible, and simple to use.</a:t>
            </a:r>
            <a:endParaRPr b="0" i="0" sz="1750" u="none" cap="none" strike="noStrike"/>
          </a:p>
        </p:txBody>
      </p:sp>
      <p:sp>
        <p:nvSpPr>
          <p:cNvPr id="79" name="Google Shape;79;p14"/>
          <p:cNvSpPr/>
          <p:nvPr/>
        </p:nvSpPr>
        <p:spPr>
          <a:xfrm>
            <a:off x="9640133" y="3977640"/>
            <a:ext cx="4196358" cy="3120628"/>
          </a:xfrm>
          <a:prstGeom prst="roundRect">
            <a:avLst>
              <a:gd fmla="val 4688" name="adj"/>
            </a:avLst>
          </a:prstGeom>
          <a:solidFill>
            <a:srgbClr val="090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9640133" y="3947160"/>
            <a:ext cx="4196358" cy="121920"/>
          </a:xfrm>
          <a:prstGeom prst="roundRect">
            <a:avLst>
              <a:gd fmla="val 78139" name="adj"/>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11398032" y="3637478"/>
            <a:ext cx="680442" cy="680442"/>
          </a:xfrm>
          <a:prstGeom prst="roundRect">
            <a:avLst>
              <a:gd fmla="val 134383" name="adj"/>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11602105" y="3807619"/>
            <a:ext cx="272177" cy="340162"/>
          </a:xfrm>
          <a:prstGeom prst="rect">
            <a:avLst/>
          </a:prstGeom>
          <a:noFill/>
          <a:ln>
            <a:noFill/>
          </a:ln>
        </p:spPr>
        <p:txBody>
          <a:bodyPr anchorCtr="0" anchor="t" bIns="0" lIns="0" spcFirstLastPara="1" rIns="0" wrap="square" tIns="0">
            <a:noAutofit/>
          </a:bodyPr>
          <a:lstStyle/>
          <a:p>
            <a:pPr indent="0" lvl="0" marL="0" marR="0" rtl="0" algn="l">
              <a:lnSpc>
                <a:spcPct val="161904"/>
              </a:lnSpc>
              <a:spcBef>
                <a:spcPts val="0"/>
              </a:spcBef>
              <a:spcAft>
                <a:spcPts val="0"/>
              </a:spcAft>
              <a:buClr>
                <a:srgbClr val="000000"/>
              </a:buClr>
              <a:buSzPts val="2100"/>
              <a:buFont typeface="Bricolage Grotesque"/>
              <a:buNone/>
            </a:pPr>
            <a:r>
              <a:rPr b="1" i="0" lang="en-US" sz="2100" u="none" cap="none" strike="noStrike">
                <a:solidFill>
                  <a:srgbClr val="000000"/>
                </a:solidFill>
                <a:latin typeface="Bricolage Grotesque"/>
                <a:ea typeface="Bricolage Grotesque"/>
                <a:cs typeface="Bricolage Grotesque"/>
                <a:sym typeface="Bricolage Grotesque"/>
              </a:rPr>
              <a:t>3</a:t>
            </a:r>
            <a:endParaRPr b="0" i="0" sz="2100" u="none" cap="none" strike="noStrike"/>
          </a:p>
        </p:txBody>
      </p:sp>
      <p:sp>
        <p:nvSpPr>
          <p:cNvPr id="83" name="Google Shape;83;p14"/>
          <p:cNvSpPr/>
          <p:nvPr/>
        </p:nvSpPr>
        <p:spPr>
          <a:xfrm>
            <a:off x="9897427" y="4544616"/>
            <a:ext cx="328541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Our Innovative Solution</a:t>
            </a:r>
            <a:endParaRPr b="0" i="0" sz="2200" u="none" cap="none" strike="noStrike"/>
          </a:p>
        </p:txBody>
      </p:sp>
      <p:sp>
        <p:nvSpPr>
          <p:cNvPr id="84" name="Google Shape;84;p14"/>
          <p:cNvSpPr/>
          <p:nvPr/>
        </p:nvSpPr>
        <p:spPr>
          <a:xfrm>
            <a:off x="9897427" y="5035034"/>
            <a:ext cx="3681770"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Introducing a wearable smart band designed to offer immediate and discreet security.</a:t>
            </a:r>
            <a:endParaRPr b="0" i="0" sz="1750" u="none" cap="none" strike="noStrike"/>
          </a:p>
        </p:txBody>
      </p:sp>
      <p:sp>
        <p:nvSpPr>
          <p:cNvPr id="85" name="Google Shape;85;p14"/>
          <p:cNvSpPr/>
          <p:nvPr/>
        </p:nvSpPr>
        <p:spPr>
          <a:xfrm>
            <a:off x="12635500" y="7718666"/>
            <a:ext cx="1995000" cy="431100"/>
          </a:xfrm>
          <a:prstGeom prst="rect">
            <a:avLst/>
          </a:prstGeom>
          <a:solidFill>
            <a:srgbClr val="090E3F"/>
          </a:solidFill>
          <a:ln cap="flat" cmpd="sng" w="9525">
            <a:solidFill>
              <a:srgbClr val="090E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p:nvPr/>
        </p:nvSpPr>
        <p:spPr>
          <a:xfrm>
            <a:off x="575548" y="452199"/>
            <a:ext cx="8133874" cy="5138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EAEF6"/>
              </a:buClr>
              <a:buSzPts val="3200"/>
              <a:buFont typeface="Bricolage Grotesque"/>
              <a:buNone/>
            </a:pPr>
            <a:r>
              <a:rPr b="1" i="0" lang="en-US" sz="3200" u="none" cap="none" strike="noStrike">
                <a:solidFill>
                  <a:srgbClr val="EEAEF6"/>
                </a:solidFill>
                <a:latin typeface="Bricolage Grotesque"/>
                <a:ea typeface="Bricolage Grotesque"/>
                <a:cs typeface="Bricolage Grotesque"/>
                <a:sym typeface="Bricolage Grotesque"/>
              </a:rPr>
              <a:t>The Problem: A Gap in Personal Security</a:t>
            </a:r>
            <a:endParaRPr b="0" i="0" sz="3200" u="none" cap="none" strike="noStrike"/>
          </a:p>
        </p:txBody>
      </p:sp>
      <p:sp>
        <p:nvSpPr>
          <p:cNvPr id="92" name="Google Shape;92;p15"/>
          <p:cNvSpPr/>
          <p:nvPr/>
        </p:nvSpPr>
        <p:spPr>
          <a:xfrm>
            <a:off x="575548" y="1294924"/>
            <a:ext cx="13479304"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0" i="0" lang="en-US" sz="1250" u="none" cap="none" strike="noStrike">
                <a:solidFill>
                  <a:srgbClr val="E5DCE6"/>
                </a:solidFill>
                <a:latin typeface="Montserrat"/>
                <a:ea typeface="Montserrat"/>
                <a:cs typeface="Montserrat"/>
                <a:sym typeface="Montserrat"/>
              </a:rPr>
              <a:t>The current landscape of personal safety often leaves individuals vulnerable during critical moments. Existing solutions can be cumbersome, unreliable, or provide delayed assistance, failing to address the immediate and evolving nature of threats.</a:t>
            </a:r>
            <a:endParaRPr b="0" i="0" sz="1250" u="none" cap="none" strike="noStrike"/>
          </a:p>
        </p:txBody>
      </p:sp>
      <p:pic>
        <p:nvPicPr>
          <p:cNvPr descr="preencoded.png" id="93" name="Google Shape;93;p15"/>
          <p:cNvPicPr preferRelativeResize="0"/>
          <p:nvPr/>
        </p:nvPicPr>
        <p:blipFill rotWithShape="1">
          <a:blip r:embed="rId3">
            <a:alphaModFix/>
          </a:blip>
          <a:srcRect b="0" l="0" r="0" t="0"/>
          <a:stretch/>
        </p:blipFill>
        <p:spPr>
          <a:xfrm>
            <a:off x="575548" y="2190750"/>
            <a:ext cx="6539032" cy="6539032"/>
          </a:xfrm>
          <a:prstGeom prst="rect">
            <a:avLst/>
          </a:prstGeom>
          <a:noFill/>
          <a:ln>
            <a:noFill/>
          </a:ln>
        </p:spPr>
      </p:pic>
      <p:sp>
        <p:nvSpPr>
          <p:cNvPr id="94" name="Google Shape;94;p15"/>
          <p:cNvSpPr/>
          <p:nvPr/>
        </p:nvSpPr>
        <p:spPr>
          <a:xfrm>
            <a:off x="7523440" y="2153841"/>
            <a:ext cx="6539032"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1" i="0" lang="en-US" sz="1250" u="none" cap="none" strike="noStrike">
                <a:solidFill>
                  <a:srgbClr val="E5DCE6"/>
                </a:solidFill>
                <a:latin typeface="Montserrat"/>
                <a:ea typeface="Montserrat"/>
                <a:cs typeface="Montserrat"/>
                <a:sym typeface="Montserrat"/>
              </a:rPr>
              <a:t>Harassment &amp; Threats:</a:t>
            </a:r>
            <a:r>
              <a:rPr b="0" i="0" lang="en-US" sz="1250" u="none" cap="none" strike="noStrike">
                <a:solidFill>
                  <a:srgbClr val="E5DCE6"/>
                </a:solidFill>
                <a:latin typeface="Montserrat"/>
                <a:ea typeface="Montserrat"/>
                <a:cs typeface="Montserrat"/>
                <a:sym typeface="Montserrat"/>
              </a:rPr>
              <a:t> Pervasive safety risks in both public and private spaces.</a:t>
            </a:r>
            <a:endParaRPr b="0" i="0" sz="1250" u="none" cap="none" strike="noStrike"/>
          </a:p>
        </p:txBody>
      </p:sp>
      <p:sp>
        <p:nvSpPr>
          <p:cNvPr id="95" name="Google Shape;95;p15"/>
          <p:cNvSpPr/>
          <p:nvPr/>
        </p:nvSpPr>
        <p:spPr>
          <a:xfrm>
            <a:off x="7523440" y="2737366"/>
            <a:ext cx="6539032"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1" i="0" lang="en-US" sz="1250" u="none" cap="none" strike="noStrike">
                <a:solidFill>
                  <a:srgbClr val="E5DCE6"/>
                </a:solidFill>
                <a:latin typeface="Montserrat"/>
                <a:ea typeface="Montserrat"/>
                <a:cs typeface="Montserrat"/>
                <a:sym typeface="Montserrat"/>
              </a:rPr>
              <a:t>Dangerous Delays:</a:t>
            </a:r>
            <a:r>
              <a:rPr b="0" i="0" lang="en-US" sz="1250" u="none" cap="none" strike="noStrike">
                <a:solidFill>
                  <a:srgbClr val="E5DCE6"/>
                </a:solidFill>
                <a:latin typeface="Montserrat"/>
                <a:ea typeface="Montserrat"/>
                <a:cs typeface="Montserrat"/>
                <a:sym typeface="Montserrat"/>
              </a:rPr>
              <a:t> Critical time lost in emergency contact, exacerbating dangerous situations.</a:t>
            </a:r>
            <a:endParaRPr b="0" i="0" sz="1250" u="none" cap="none" strike="noStrike"/>
          </a:p>
        </p:txBody>
      </p:sp>
      <p:sp>
        <p:nvSpPr>
          <p:cNvPr id="96" name="Google Shape;96;p15"/>
          <p:cNvSpPr/>
          <p:nvPr/>
        </p:nvSpPr>
        <p:spPr>
          <a:xfrm>
            <a:off x="7523440" y="3320891"/>
            <a:ext cx="6539032"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1" i="0" lang="en-US" sz="1250" u="none" cap="none" strike="noStrike">
                <a:solidFill>
                  <a:srgbClr val="E5DCE6"/>
                </a:solidFill>
                <a:latin typeface="Montserrat"/>
                <a:ea typeface="Montserrat"/>
                <a:cs typeface="Montserrat"/>
                <a:sym typeface="Montserrat"/>
              </a:rPr>
              <a:t>Lack of Accessible Tools:</a:t>
            </a:r>
            <a:r>
              <a:rPr b="0" i="0" lang="en-US" sz="1250" u="none" cap="none" strike="noStrike">
                <a:solidFill>
                  <a:srgbClr val="E5DCE6"/>
                </a:solidFill>
                <a:latin typeface="Montserrat"/>
                <a:ea typeface="Montserrat"/>
                <a:cs typeface="Montserrat"/>
                <a:sym typeface="Montserrat"/>
              </a:rPr>
              <a:t> A significant void in instant, user-friendly self-defense mechanisms.</a:t>
            </a:r>
            <a:endParaRPr b="0" i="0" sz="1250" u="none" cap="none" strike="noStrike"/>
          </a:p>
        </p:txBody>
      </p:sp>
      <p:sp>
        <p:nvSpPr>
          <p:cNvPr id="97" name="Google Shape;97;p15"/>
          <p:cNvSpPr/>
          <p:nvPr/>
        </p:nvSpPr>
        <p:spPr>
          <a:xfrm>
            <a:off x="7770019" y="4031813"/>
            <a:ext cx="6292453"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0" i="0" lang="en-US" sz="1250" u="none" cap="none" strike="noStrike">
                <a:solidFill>
                  <a:srgbClr val="E5DCE6"/>
                </a:solidFill>
                <a:latin typeface="Montserrat"/>
                <a:ea typeface="Montserrat"/>
                <a:cs typeface="Montserrat"/>
                <a:sym typeface="Montserrat"/>
              </a:rPr>
              <a:t>"Safety is not a luxury, it's a fundamental right. We aim to make it an accessible reality for everyone."</a:t>
            </a:r>
            <a:endParaRPr b="0" i="0" sz="1250" u="none" cap="none" strike="noStrike"/>
          </a:p>
        </p:txBody>
      </p:sp>
      <p:sp>
        <p:nvSpPr>
          <p:cNvPr id="98" name="Google Shape;98;p15"/>
          <p:cNvSpPr/>
          <p:nvPr/>
        </p:nvSpPr>
        <p:spPr>
          <a:xfrm>
            <a:off x="7523440" y="4031813"/>
            <a:ext cx="22860" cy="526018"/>
          </a:xfrm>
          <a:prstGeom prst="rect">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12635500" y="7693600"/>
            <a:ext cx="1995000" cy="431100"/>
          </a:xfrm>
          <a:prstGeom prst="rect">
            <a:avLst/>
          </a:prstGeom>
          <a:solidFill>
            <a:srgbClr val="090E3F"/>
          </a:solidFill>
          <a:ln cap="flat" cmpd="sng" w="9525">
            <a:solidFill>
              <a:srgbClr val="090E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p:nvPr/>
        </p:nvSpPr>
        <p:spPr>
          <a:xfrm>
            <a:off x="1678186" y="1465421"/>
            <a:ext cx="11273909" cy="708779"/>
          </a:xfrm>
          <a:prstGeom prst="rect">
            <a:avLst/>
          </a:prstGeom>
          <a:noFill/>
          <a:ln>
            <a:noFill/>
          </a:ln>
        </p:spPr>
        <p:txBody>
          <a:bodyPr anchorCtr="0" anchor="t" bIns="0" lIns="0" spcFirstLastPara="1" rIns="0" wrap="square" tIns="0">
            <a:noAutofit/>
          </a:bodyPr>
          <a:lstStyle/>
          <a:p>
            <a:pPr indent="0" lvl="0" marL="0" marR="0" rtl="0" algn="ctr">
              <a:lnSpc>
                <a:spcPct val="124719"/>
              </a:lnSpc>
              <a:spcBef>
                <a:spcPts val="0"/>
              </a:spcBef>
              <a:spcAft>
                <a:spcPts val="0"/>
              </a:spcAft>
              <a:buClr>
                <a:srgbClr val="EEAEF6"/>
              </a:buClr>
              <a:buSzPts val="4450"/>
              <a:buFont typeface="Bricolage Grotesque"/>
              <a:buNone/>
            </a:pPr>
            <a:r>
              <a:rPr b="1" i="0" lang="en-US" sz="4450" u="none" cap="none" strike="noStrike">
                <a:solidFill>
                  <a:srgbClr val="EEAEF6"/>
                </a:solidFill>
                <a:latin typeface="Bricolage Grotesque"/>
                <a:ea typeface="Bricolage Grotesque"/>
                <a:cs typeface="Bricolage Grotesque"/>
                <a:sym typeface="Bricolage Grotesque"/>
              </a:rPr>
              <a:t>Our Mission: Redefining Personal Safety</a:t>
            </a:r>
            <a:endParaRPr b="0" i="0" sz="4450" u="none" cap="none" strike="noStrike"/>
          </a:p>
        </p:txBody>
      </p:sp>
      <p:sp>
        <p:nvSpPr>
          <p:cNvPr id="106" name="Google Shape;106;p16"/>
          <p:cNvSpPr/>
          <p:nvPr/>
        </p:nvSpPr>
        <p:spPr>
          <a:xfrm>
            <a:off x="793790" y="2627828"/>
            <a:ext cx="13042821" cy="725805"/>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We are committed to empowering individuals with cutting-edge technology that integrates seamlessly into daily life, providing unparalleled security and peace of mind.</a:t>
            </a:r>
            <a:endParaRPr b="0" i="0" sz="1750" u="none" cap="none" strike="noStrike"/>
          </a:p>
        </p:txBody>
      </p:sp>
      <p:pic>
        <p:nvPicPr>
          <p:cNvPr descr="preencoded.png" id="107" name="Google Shape;107;p16"/>
          <p:cNvPicPr preferRelativeResize="0"/>
          <p:nvPr/>
        </p:nvPicPr>
        <p:blipFill rotWithShape="1">
          <a:blip r:embed="rId3">
            <a:alphaModFix/>
          </a:blip>
          <a:srcRect b="0" l="0" r="0" t="0"/>
          <a:stretch/>
        </p:blipFill>
        <p:spPr>
          <a:xfrm>
            <a:off x="793790" y="3608784"/>
            <a:ext cx="566976" cy="566976"/>
          </a:xfrm>
          <a:prstGeom prst="rect">
            <a:avLst/>
          </a:prstGeom>
          <a:noFill/>
          <a:ln>
            <a:noFill/>
          </a:ln>
        </p:spPr>
      </p:pic>
      <p:sp>
        <p:nvSpPr>
          <p:cNvPr id="108" name="Google Shape;108;p16"/>
          <p:cNvSpPr/>
          <p:nvPr/>
        </p:nvSpPr>
        <p:spPr>
          <a:xfrm>
            <a:off x="1644253" y="3743444"/>
            <a:ext cx="423612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Immediate Emergency Access</a:t>
            </a:r>
            <a:endParaRPr b="0" i="0" sz="2200" u="none" cap="none" strike="noStrike"/>
          </a:p>
        </p:txBody>
      </p:sp>
      <p:sp>
        <p:nvSpPr>
          <p:cNvPr id="109" name="Google Shape;109;p16"/>
          <p:cNvSpPr/>
          <p:nvPr/>
        </p:nvSpPr>
        <p:spPr>
          <a:xfrm>
            <a:off x="1644253" y="4233863"/>
            <a:ext cx="552914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One-touch direct dialing to 911 for rapid response.</a:t>
            </a:r>
            <a:endParaRPr b="0" i="0" sz="1750" u="none" cap="none" strike="noStrike"/>
          </a:p>
        </p:txBody>
      </p:sp>
      <p:pic>
        <p:nvPicPr>
          <p:cNvPr descr="preencoded.png" id="110" name="Google Shape;110;p16"/>
          <p:cNvPicPr preferRelativeResize="0"/>
          <p:nvPr/>
        </p:nvPicPr>
        <p:blipFill rotWithShape="1">
          <a:blip r:embed="rId4">
            <a:alphaModFix/>
          </a:blip>
          <a:srcRect b="0" l="0" r="0" t="0"/>
          <a:stretch/>
        </p:blipFill>
        <p:spPr>
          <a:xfrm>
            <a:off x="7456884" y="3608784"/>
            <a:ext cx="566976" cy="566976"/>
          </a:xfrm>
          <a:prstGeom prst="rect">
            <a:avLst/>
          </a:prstGeom>
          <a:noFill/>
          <a:ln>
            <a:noFill/>
          </a:ln>
        </p:spPr>
      </p:pic>
      <p:sp>
        <p:nvSpPr>
          <p:cNvPr id="111" name="Google Shape;111;p16"/>
          <p:cNvSpPr/>
          <p:nvPr/>
        </p:nvSpPr>
        <p:spPr>
          <a:xfrm>
            <a:off x="8307348" y="3743444"/>
            <a:ext cx="3771662"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Real-time Location Sharing</a:t>
            </a:r>
            <a:endParaRPr b="0" i="0" sz="2200" u="none" cap="none" strike="noStrike"/>
          </a:p>
        </p:txBody>
      </p:sp>
      <p:sp>
        <p:nvSpPr>
          <p:cNvPr id="112" name="Google Shape;112;p16"/>
          <p:cNvSpPr/>
          <p:nvPr/>
        </p:nvSpPr>
        <p:spPr>
          <a:xfrm>
            <a:off x="8307348" y="4233863"/>
            <a:ext cx="552926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Live GPS tracking shared instantly with pre-selected contacts.</a:t>
            </a:r>
            <a:endParaRPr b="0" i="0" sz="1750" u="none" cap="none" strike="noStrike"/>
          </a:p>
        </p:txBody>
      </p:sp>
      <p:pic>
        <p:nvPicPr>
          <p:cNvPr descr="preencoded.png" id="113" name="Google Shape;113;p16"/>
          <p:cNvPicPr preferRelativeResize="0"/>
          <p:nvPr/>
        </p:nvPicPr>
        <p:blipFill rotWithShape="1">
          <a:blip r:embed="rId5">
            <a:alphaModFix/>
          </a:blip>
          <a:srcRect b="0" l="0" r="0" t="0"/>
          <a:stretch/>
        </p:blipFill>
        <p:spPr>
          <a:xfrm>
            <a:off x="793790" y="5413296"/>
            <a:ext cx="566976" cy="566976"/>
          </a:xfrm>
          <a:prstGeom prst="rect">
            <a:avLst/>
          </a:prstGeom>
          <a:noFill/>
          <a:ln>
            <a:noFill/>
          </a:ln>
        </p:spPr>
      </p:pic>
      <p:sp>
        <p:nvSpPr>
          <p:cNvPr id="114" name="Google Shape;114;p16"/>
          <p:cNvSpPr/>
          <p:nvPr/>
        </p:nvSpPr>
        <p:spPr>
          <a:xfrm>
            <a:off x="1644253" y="554795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Safe Deterrence</a:t>
            </a:r>
            <a:endParaRPr b="0" i="0" sz="2200" u="none" cap="none" strike="noStrike"/>
          </a:p>
        </p:txBody>
      </p:sp>
      <p:sp>
        <p:nvSpPr>
          <p:cNvPr id="115" name="Google Shape;115;p16"/>
          <p:cNvSpPr/>
          <p:nvPr/>
        </p:nvSpPr>
        <p:spPr>
          <a:xfrm>
            <a:off x="1644253" y="6038374"/>
            <a:ext cx="552914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Integrated buzzer, strobe light, and vibration for non-lethal self-defense.</a:t>
            </a:r>
            <a:endParaRPr b="0" i="0" sz="1750" u="none" cap="none" strike="noStrike"/>
          </a:p>
        </p:txBody>
      </p:sp>
      <p:pic>
        <p:nvPicPr>
          <p:cNvPr descr="preencoded.png" id="116" name="Google Shape;116;p16"/>
          <p:cNvPicPr preferRelativeResize="0"/>
          <p:nvPr/>
        </p:nvPicPr>
        <p:blipFill rotWithShape="1">
          <a:blip r:embed="rId6">
            <a:alphaModFix/>
          </a:blip>
          <a:srcRect b="0" l="0" r="0" t="0"/>
          <a:stretch/>
        </p:blipFill>
        <p:spPr>
          <a:xfrm>
            <a:off x="7456884" y="5413296"/>
            <a:ext cx="566976" cy="566976"/>
          </a:xfrm>
          <a:prstGeom prst="rect">
            <a:avLst/>
          </a:prstGeom>
          <a:noFill/>
          <a:ln>
            <a:noFill/>
          </a:ln>
        </p:spPr>
      </p:pic>
      <p:sp>
        <p:nvSpPr>
          <p:cNvPr id="117" name="Google Shape;117;p16"/>
          <p:cNvSpPr/>
          <p:nvPr/>
        </p:nvSpPr>
        <p:spPr>
          <a:xfrm>
            <a:off x="8307348" y="554795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Accessible Design</a:t>
            </a:r>
            <a:endParaRPr b="0" i="0" sz="2200" u="none" cap="none" strike="noStrike"/>
          </a:p>
        </p:txBody>
      </p:sp>
      <p:sp>
        <p:nvSpPr>
          <p:cNvPr id="118" name="Google Shape;118;p16"/>
          <p:cNvSpPr/>
          <p:nvPr/>
        </p:nvSpPr>
        <p:spPr>
          <a:xfrm>
            <a:off x="8307348" y="6038374"/>
            <a:ext cx="552926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Lightweight, stylish, and affordable for broad accessibility.</a:t>
            </a:r>
            <a:endParaRPr b="0" i="0" sz="1750" u="none" cap="none" strike="noStrike"/>
          </a:p>
        </p:txBody>
      </p:sp>
      <p:sp>
        <p:nvSpPr>
          <p:cNvPr id="119" name="Google Shape;119;p16"/>
          <p:cNvSpPr/>
          <p:nvPr/>
        </p:nvSpPr>
        <p:spPr>
          <a:xfrm>
            <a:off x="12635500" y="7693600"/>
            <a:ext cx="1995000" cy="431100"/>
          </a:xfrm>
          <a:prstGeom prst="rect">
            <a:avLst/>
          </a:prstGeom>
          <a:solidFill>
            <a:srgbClr val="243799"/>
          </a:solidFill>
          <a:ln cap="flat" cmpd="sng" w="9525">
            <a:solidFill>
              <a:srgbClr val="2437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p:nvPr/>
        </p:nvSpPr>
        <p:spPr>
          <a:xfrm>
            <a:off x="668298" y="677704"/>
            <a:ext cx="8630007" cy="596741"/>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EEAEF6"/>
              </a:buClr>
              <a:buSzPts val="3750"/>
              <a:buFont typeface="Bricolage Grotesque"/>
              <a:buNone/>
            </a:pPr>
            <a:r>
              <a:rPr b="1" i="0" lang="en-US" sz="3750" u="none" cap="none" strike="noStrike">
                <a:solidFill>
                  <a:srgbClr val="EEAEF6"/>
                </a:solidFill>
                <a:latin typeface="Bricolage Grotesque"/>
                <a:ea typeface="Bricolage Grotesque"/>
                <a:cs typeface="Bricolage Grotesque"/>
                <a:sym typeface="Bricolage Grotesque"/>
              </a:rPr>
              <a:t>Introducing the Sentinel Smart Band</a:t>
            </a:r>
            <a:endParaRPr b="0" i="0" sz="3750" u="none" cap="none" strike="noStrike"/>
          </a:p>
        </p:txBody>
      </p:sp>
      <p:sp>
        <p:nvSpPr>
          <p:cNvPr id="126" name="Google Shape;126;p17"/>
          <p:cNvSpPr/>
          <p:nvPr/>
        </p:nvSpPr>
        <p:spPr>
          <a:xfrm>
            <a:off x="668298" y="1656278"/>
            <a:ext cx="13293804" cy="6110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The Sentinel Smart Band is engineered for simplicity and effectiveness. Its intuitive two-button design ensures that critical safety features are just a press away, disguised within a sleek, modern aesthetic.</a:t>
            </a:r>
            <a:endParaRPr b="0" i="0" sz="1500" u="none" cap="none" strike="noStrike"/>
          </a:p>
        </p:txBody>
      </p:sp>
      <p:pic>
        <p:nvPicPr>
          <p:cNvPr descr="preencoded.png" id="127" name="Google Shape;127;p17"/>
          <p:cNvPicPr preferRelativeResize="0"/>
          <p:nvPr/>
        </p:nvPicPr>
        <p:blipFill rotWithShape="1">
          <a:blip r:embed="rId3">
            <a:alphaModFix/>
          </a:blip>
          <a:srcRect b="0" l="0" r="0" t="0"/>
          <a:stretch/>
        </p:blipFill>
        <p:spPr>
          <a:xfrm>
            <a:off x="2443043" y="2664381"/>
            <a:ext cx="2864525" cy="3819287"/>
          </a:xfrm>
          <a:prstGeom prst="rect">
            <a:avLst/>
          </a:prstGeom>
          <a:noFill/>
          <a:ln>
            <a:noFill/>
          </a:ln>
        </p:spPr>
      </p:pic>
      <p:sp>
        <p:nvSpPr>
          <p:cNvPr id="128" name="Google Shape;128;p17"/>
          <p:cNvSpPr/>
          <p:nvPr/>
        </p:nvSpPr>
        <p:spPr>
          <a:xfrm>
            <a:off x="7555706" y="2696885"/>
            <a:ext cx="6414016" cy="1527691"/>
          </a:xfrm>
          <a:prstGeom prst="roundRect">
            <a:avLst>
              <a:gd fmla="val 5250" name="adj"/>
            </a:avLst>
          </a:prstGeom>
          <a:solidFill>
            <a:srgbClr val="090E3F"/>
          </a:solidFill>
          <a:ln cap="flat" cmpd="sng" w="22850">
            <a:solidFill>
              <a:srgbClr val="4146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7555706" y="2696885"/>
            <a:ext cx="91440" cy="1527691"/>
          </a:xfrm>
          <a:prstGeom prst="roundRect">
            <a:avLst>
              <a:gd fmla="val 87715" name="adj"/>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7860863" y="2910602"/>
            <a:ext cx="2387084" cy="29837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5DCE6"/>
              </a:buClr>
              <a:buSzPts val="1850"/>
              <a:buFont typeface="Bricolage Grotesque"/>
              <a:buNone/>
            </a:pPr>
            <a:r>
              <a:rPr b="1" i="0" lang="en-US" sz="1850" u="none" cap="none" strike="noStrike">
                <a:solidFill>
                  <a:srgbClr val="E5DCE6"/>
                </a:solidFill>
                <a:latin typeface="Bricolage Grotesque"/>
                <a:ea typeface="Bricolage Grotesque"/>
                <a:cs typeface="Bricolage Grotesque"/>
                <a:sym typeface="Bricolage Grotesque"/>
              </a:rPr>
              <a:t>Button 1 (SOS)</a:t>
            </a:r>
            <a:endParaRPr b="0" i="0" sz="1850" u="none" cap="none" strike="noStrike"/>
          </a:p>
        </p:txBody>
      </p:sp>
      <p:sp>
        <p:nvSpPr>
          <p:cNvPr id="131" name="Google Shape;131;p17"/>
          <p:cNvSpPr/>
          <p:nvPr/>
        </p:nvSpPr>
        <p:spPr>
          <a:xfrm>
            <a:off x="7860863" y="3399830"/>
            <a:ext cx="5895142" cy="6110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Initiates an immediate call to 911 and sends your live location to pre-set emergency contacts, ensuring rapid assistance.</a:t>
            </a:r>
            <a:endParaRPr b="0" i="0" sz="1500" u="none" cap="none" strike="noStrike"/>
          </a:p>
        </p:txBody>
      </p:sp>
      <p:sp>
        <p:nvSpPr>
          <p:cNvPr id="132" name="Google Shape;132;p17"/>
          <p:cNvSpPr/>
          <p:nvPr/>
        </p:nvSpPr>
        <p:spPr>
          <a:xfrm>
            <a:off x="7555706" y="4415433"/>
            <a:ext cx="6414016" cy="1833205"/>
          </a:xfrm>
          <a:prstGeom prst="roundRect">
            <a:avLst>
              <a:gd fmla="val 4375" name="adj"/>
            </a:avLst>
          </a:prstGeom>
          <a:solidFill>
            <a:srgbClr val="090E3F"/>
          </a:solidFill>
          <a:ln cap="flat" cmpd="sng" w="22850">
            <a:solidFill>
              <a:srgbClr val="4146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7555706" y="4415433"/>
            <a:ext cx="91440" cy="1833205"/>
          </a:xfrm>
          <a:prstGeom prst="roundRect">
            <a:avLst>
              <a:gd fmla="val 87715" name="adj"/>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7860863" y="4629150"/>
            <a:ext cx="2387084" cy="298371"/>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E5DCE6"/>
              </a:buClr>
              <a:buSzPts val="1850"/>
              <a:buFont typeface="Bricolage Grotesque"/>
              <a:buNone/>
            </a:pPr>
            <a:r>
              <a:rPr b="1" i="0" lang="en-US" sz="1850" u="none" cap="none" strike="noStrike">
                <a:solidFill>
                  <a:srgbClr val="E5DCE6"/>
                </a:solidFill>
                <a:latin typeface="Bricolage Grotesque"/>
                <a:ea typeface="Bricolage Grotesque"/>
                <a:cs typeface="Bricolage Grotesque"/>
                <a:sym typeface="Bricolage Grotesque"/>
              </a:rPr>
              <a:t>Button 2 (Deterrent)</a:t>
            </a:r>
            <a:endParaRPr b="0" i="0" sz="1850" u="none" cap="none" strike="noStrike"/>
          </a:p>
        </p:txBody>
      </p:sp>
      <p:sp>
        <p:nvSpPr>
          <p:cNvPr id="135" name="Google Shape;135;p17"/>
          <p:cNvSpPr/>
          <p:nvPr/>
        </p:nvSpPr>
        <p:spPr>
          <a:xfrm>
            <a:off x="7860863" y="5118378"/>
            <a:ext cx="5895142" cy="91654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Activates a powerful auditory buzzer, a disorienting strobe light, and a discreet vibration motor to deter threats effectively.</a:t>
            </a:r>
            <a:endParaRPr b="0" i="0" sz="1500" u="none" cap="none" strike="noStrike"/>
          </a:p>
        </p:txBody>
      </p:sp>
      <p:sp>
        <p:nvSpPr>
          <p:cNvPr id="136" name="Google Shape;136;p17"/>
          <p:cNvSpPr/>
          <p:nvPr/>
        </p:nvSpPr>
        <p:spPr>
          <a:xfrm>
            <a:off x="7555706" y="6463427"/>
            <a:ext cx="6414016" cy="91654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1" i="0" lang="en-US" sz="1500" u="none" cap="none" strike="noStrike">
                <a:solidFill>
                  <a:srgbClr val="E5DCE6"/>
                </a:solidFill>
                <a:latin typeface="Montserrat"/>
                <a:ea typeface="Montserrat"/>
                <a:cs typeface="Montserrat"/>
                <a:sym typeface="Montserrat"/>
              </a:rPr>
              <a:t>Discreet Design:</a:t>
            </a:r>
            <a:r>
              <a:rPr b="0" i="0" lang="en-US" sz="1500" u="none" cap="none" strike="noStrike">
                <a:solidFill>
                  <a:srgbClr val="E5DCE6"/>
                </a:solidFill>
                <a:latin typeface="Montserrat"/>
                <a:ea typeface="Montserrat"/>
                <a:cs typeface="Montserrat"/>
                <a:sym typeface="Montserrat"/>
              </a:rPr>
              <a:t> Designed to resemble a contemporary fitness tracker, the Sentinel Smart Band blends seamlessly into daily wear, offering protection without drawing unwanted attention.</a:t>
            </a:r>
            <a:endParaRPr b="0" i="0" sz="1500" u="none" cap="none" strike="noStrike"/>
          </a:p>
        </p:txBody>
      </p:sp>
      <p:sp>
        <p:nvSpPr>
          <p:cNvPr id="137" name="Google Shape;137;p17"/>
          <p:cNvSpPr/>
          <p:nvPr/>
        </p:nvSpPr>
        <p:spPr>
          <a:xfrm>
            <a:off x="12635500" y="7693600"/>
            <a:ext cx="1995000" cy="431100"/>
          </a:xfrm>
          <a:prstGeom prst="rect">
            <a:avLst/>
          </a:prstGeom>
          <a:solidFill>
            <a:srgbClr val="090E3F"/>
          </a:solidFill>
          <a:ln cap="flat" cmpd="sng" w="9525">
            <a:solidFill>
              <a:srgbClr val="090E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p:nvPr/>
        </p:nvSpPr>
        <p:spPr>
          <a:xfrm>
            <a:off x="1211937" y="773906"/>
            <a:ext cx="12206526" cy="683538"/>
          </a:xfrm>
          <a:prstGeom prst="rect">
            <a:avLst/>
          </a:prstGeom>
          <a:noFill/>
          <a:ln>
            <a:noFill/>
          </a:ln>
        </p:spPr>
        <p:txBody>
          <a:bodyPr anchorCtr="0" anchor="t" bIns="0" lIns="0" spcFirstLastPara="1" rIns="0" wrap="square" tIns="0">
            <a:noAutofit/>
          </a:bodyPr>
          <a:lstStyle/>
          <a:p>
            <a:pPr indent="0" lvl="0" marL="0" marR="0" rtl="0" algn="ctr">
              <a:lnSpc>
                <a:spcPct val="124418"/>
              </a:lnSpc>
              <a:spcBef>
                <a:spcPts val="0"/>
              </a:spcBef>
              <a:spcAft>
                <a:spcPts val="0"/>
              </a:spcAft>
              <a:buClr>
                <a:srgbClr val="091158"/>
              </a:buClr>
              <a:buSzPts val="4300"/>
              <a:buFont typeface="Bricolage Grotesque"/>
              <a:buNone/>
            </a:pPr>
            <a:r>
              <a:rPr b="1" i="0" lang="en-US" sz="4300" u="none" cap="none" strike="noStrike">
                <a:solidFill>
                  <a:srgbClr val="091158"/>
                </a:solidFill>
                <a:latin typeface="Bricolage Grotesque"/>
                <a:ea typeface="Bricolage Grotesque"/>
                <a:cs typeface="Bricolage Grotesque"/>
                <a:sym typeface="Bricolage Grotesque"/>
              </a:rPr>
              <a:t>How It Works:</a:t>
            </a:r>
            <a:r>
              <a:rPr b="1" i="0" lang="en-US" sz="4300" u="none" cap="none" strike="noStrike">
                <a:solidFill>
                  <a:srgbClr val="000000"/>
                </a:solidFill>
                <a:latin typeface="Bricolage Grotesque"/>
                <a:ea typeface="Bricolage Grotesque"/>
                <a:cs typeface="Bricolage Grotesque"/>
                <a:sym typeface="Bricolage Grotesque"/>
              </a:rPr>
              <a:t> Seamless Integration of Safety</a:t>
            </a:r>
            <a:endParaRPr b="0" i="0" sz="4300" u="none" cap="none" strike="noStrike"/>
          </a:p>
        </p:txBody>
      </p:sp>
      <p:sp>
        <p:nvSpPr>
          <p:cNvPr id="144" name="Google Shape;144;p18"/>
          <p:cNvSpPr/>
          <p:nvPr/>
        </p:nvSpPr>
        <p:spPr>
          <a:xfrm>
            <a:off x="765453" y="1894880"/>
            <a:ext cx="13099494" cy="699849"/>
          </a:xfrm>
          <a:prstGeom prst="rect">
            <a:avLst/>
          </a:prstGeom>
          <a:noFill/>
          <a:ln>
            <a:noFill/>
          </a:ln>
        </p:spPr>
        <p:txBody>
          <a:bodyPr anchorCtr="0" anchor="t" bIns="0" lIns="0" spcFirstLastPara="1" rIns="0" wrap="square" tIns="0">
            <a:noAutofit/>
          </a:bodyPr>
          <a:lstStyle/>
          <a:p>
            <a:pPr indent="0" lvl="0" marL="0" marR="0" rtl="0" algn="ctr">
              <a:lnSpc>
                <a:spcPct val="161764"/>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The Sentinel Smart Band operates on a robust, multi-layered system designed for instantaneous action, ensuring reliability when it matters most.</a:t>
            </a:r>
            <a:endParaRPr b="0" i="0" sz="1700" u="none" cap="none" strike="noStrike"/>
          </a:p>
        </p:txBody>
      </p:sp>
      <p:sp>
        <p:nvSpPr>
          <p:cNvPr id="145" name="Google Shape;145;p18"/>
          <p:cNvSpPr/>
          <p:nvPr/>
        </p:nvSpPr>
        <p:spPr>
          <a:xfrm>
            <a:off x="765453" y="2840712"/>
            <a:ext cx="218718" cy="27336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Bricolage Grotesque"/>
              <a:buNone/>
            </a:pPr>
            <a:r>
              <a:rPr b="0" i="0" lang="en-US" sz="1700" u="none" cap="none" strike="noStrike">
                <a:solidFill>
                  <a:srgbClr val="000000"/>
                </a:solidFill>
                <a:latin typeface="Bricolage Grotesque"/>
                <a:ea typeface="Bricolage Grotesque"/>
                <a:cs typeface="Bricolage Grotesque"/>
                <a:sym typeface="Bricolage Grotesque"/>
              </a:rPr>
              <a:t>01</a:t>
            </a:r>
            <a:endParaRPr b="0" i="0" sz="1700" u="none" cap="none" strike="noStrike"/>
          </a:p>
        </p:txBody>
      </p:sp>
      <p:sp>
        <p:nvSpPr>
          <p:cNvPr id="146" name="Google Shape;146;p18"/>
          <p:cNvSpPr/>
          <p:nvPr/>
        </p:nvSpPr>
        <p:spPr>
          <a:xfrm>
            <a:off x="765453" y="3181945"/>
            <a:ext cx="4220647" cy="30480"/>
          </a:xfrm>
          <a:prstGeom prst="rect">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765453" y="3352205"/>
            <a:ext cx="2734032" cy="341709"/>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0000"/>
              </a:buClr>
              <a:buSzPts val="2150"/>
              <a:buFont typeface="Bricolage Grotesque"/>
              <a:buNone/>
            </a:pPr>
            <a:r>
              <a:rPr b="1" i="0" lang="en-US" sz="2150" u="none" cap="none" strike="noStrike">
                <a:solidFill>
                  <a:srgbClr val="000000"/>
                </a:solidFill>
                <a:latin typeface="Bricolage Grotesque"/>
                <a:ea typeface="Bricolage Grotesque"/>
                <a:cs typeface="Bricolage Grotesque"/>
                <a:sym typeface="Bricolage Grotesque"/>
              </a:rPr>
              <a:t>User Activation</a:t>
            </a:r>
            <a:endParaRPr b="0" i="0" sz="2150" u="none" cap="none" strike="noStrike"/>
          </a:p>
        </p:txBody>
      </p:sp>
      <p:sp>
        <p:nvSpPr>
          <p:cNvPr id="148" name="Google Shape;148;p18"/>
          <p:cNvSpPr/>
          <p:nvPr/>
        </p:nvSpPr>
        <p:spPr>
          <a:xfrm>
            <a:off x="765453" y="3825121"/>
            <a:ext cx="4220647" cy="104977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A simple press of either the SOS or Deterrent button by the user initiates the safety sequence.</a:t>
            </a:r>
            <a:endParaRPr b="0" i="0" sz="1700" u="none" cap="none" strike="noStrike"/>
          </a:p>
        </p:txBody>
      </p:sp>
      <p:sp>
        <p:nvSpPr>
          <p:cNvPr id="149" name="Google Shape;149;p18"/>
          <p:cNvSpPr/>
          <p:nvPr/>
        </p:nvSpPr>
        <p:spPr>
          <a:xfrm>
            <a:off x="5204817" y="2840712"/>
            <a:ext cx="218718" cy="27336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Bricolage Grotesque"/>
              <a:buNone/>
            </a:pPr>
            <a:r>
              <a:rPr b="0" i="0" lang="en-US" sz="1700" u="none" cap="none" strike="noStrike">
                <a:solidFill>
                  <a:srgbClr val="000000"/>
                </a:solidFill>
                <a:latin typeface="Bricolage Grotesque"/>
                <a:ea typeface="Bricolage Grotesque"/>
                <a:cs typeface="Bricolage Grotesque"/>
                <a:sym typeface="Bricolage Grotesque"/>
              </a:rPr>
              <a:t>02</a:t>
            </a:r>
            <a:endParaRPr b="0" i="0" sz="1700" u="none" cap="none" strike="noStrike"/>
          </a:p>
        </p:txBody>
      </p:sp>
      <p:sp>
        <p:nvSpPr>
          <p:cNvPr id="150" name="Google Shape;150;p18"/>
          <p:cNvSpPr/>
          <p:nvPr/>
        </p:nvSpPr>
        <p:spPr>
          <a:xfrm>
            <a:off x="5204817" y="3181945"/>
            <a:ext cx="4220647" cy="30480"/>
          </a:xfrm>
          <a:prstGeom prst="rect">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5204817" y="3352205"/>
            <a:ext cx="3567470" cy="341709"/>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0000"/>
              </a:buClr>
              <a:buSzPts val="2150"/>
              <a:buFont typeface="Bricolage Grotesque"/>
              <a:buNone/>
            </a:pPr>
            <a:r>
              <a:rPr b="1" i="0" lang="en-US" sz="2150" u="none" cap="none" strike="noStrike">
                <a:solidFill>
                  <a:srgbClr val="000000"/>
                </a:solidFill>
                <a:latin typeface="Bricolage Grotesque"/>
                <a:ea typeface="Bricolage Grotesque"/>
                <a:cs typeface="Bricolage Grotesque"/>
                <a:sym typeface="Bricolage Grotesque"/>
              </a:rPr>
              <a:t>Microcontroller Activation</a:t>
            </a:r>
            <a:endParaRPr b="0" i="0" sz="2150" u="none" cap="none" strike="noStrike"/>
          </a:p>
        </p:txBody>
      </p:sp>
      <p:sp>
        <p:nvSpPr>
          <p:cNvPr id="152" name="Google Shape;152;p18"/>
          <p:cNvSpPr/>
          <p:nvPr/>
        </p:nvSpPr>
        <p:spPr>
          <a:xfrm>
            <a:off x="5204817" y="3825121"/>
            <a:ext cx="4220647" cy="104977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The embedded microcontroller instantly processes the input and activates the relevant safety functions.</a:t>
            </a:r>
            <a:endParaRPr b="0" i="0" sz="1700" u="none" cap="none" strike="noStrike"/>
          </a:p>
        </p:txBody>
      </p:sp>
      <p:sp>
        <p:nvSpPr>
          <p:cNvPr id="153" name="Google Shape;153;p18"/>
          <p:cNvSpPr/>
          <p:nvPr/>
        </p:nvSpPr>
        <p:spPr>
          <a:xfrm>
            <a:off x="9644182" y="2840712"/>
            <a:ext cx="218718" cy="27336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Bricolage Grotesque"/>
              <a:buNone/>
            </a:pPr>
            <a:r>
              <a:rPr b="0" i="0" lang="en-US" sz="1700" u="none" cap="none" strike="noStrike">
                <a:solidFill>
                  <a:srgbClr val="000000"/>
                </a:solidFill>
                <a:latin typeface="Bricolage Grotesque"/>
                <a:ea typeface="Bricolage Grotesque"/>
                <a:cs typeface="Bricolage Grotesque"/>
                <a:sym typeface="Bricolage Grotesque"/>
              </a:rPr>
              <a:t>03</a:t>
            </a:r>
            <a:endParaRPr b="0" i="0" sz="1700" u="none" cap="none" strike="noStrike"/>
          </a:p>
        </p:txBody>
      </p:sp>
      <p:sp>
        <p:nvSpPr>
          <p:cNvPr id="154" name="Google Shape;154;p18"/>
          <p:cNvSpPr/>
          <p:nvPr/>
        </p:nvSpPr>
        <p:spPr>
          <a:xfrm>
            <a:off x="9644182" y="3181945"/>
            <a:ext cx="4220647" cy="30480"/>
          </a:xfrm>
          <a:prstGeom prst="rect">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9644182" y="3352205"/>
            <a:ext cx="3515797" cy="341709"/>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0000"/>
              </a:buClr>
              <a:buSzPts val="2150"/>
              <a:buFont typeface="Bricolage Grotesque"/>
              <a:buNone/>
            </a:pPr>
            <a:r>
              <a:rPr b="1" i="0" lang="en-US" sz="2150" u="none" cap="none" strike="noStrike">
                <a:solidFill>
                  <a:srgbClr val="000000"/>
                </a:solidFill>
                <a:latin typeface="Bricolage Grotesque"/>
                <a:ea typeface="Bricolage Grotesque"/>
                <a:cs typeface="Bricolage Grotesque"/>
                <a:sym typeface="Bricolage Grotesque"/>
              </a:rPr>
              <a:t>Communication Protocols</a:t>
            </a:r>
            <a:endParaRPr b="0" i="0" sz="2150" u="none" cap="none" strike="noStrike"/>
          </a:p>
        </p:txBody>
      </p:sp>
      <p:sp>
        <p:nvSpPr>
          <p:cNvPr id="156" name="Google Shape;156;p18"/>
          <p:cNvSpPr/>
          <p:nvPr/>
        </p:nvSpPr>
        <p:spPr>
          <a:xfrm>
            <a:off x="9644182" y="3825121"/>
            <a:ext cx="4220647" cy="104977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The GSM module places an emergency call to 911 and dispatches SMS alerts to designated contacts.</a:t>
            </a:r>
            <a:endParaRPr b="0" i="0" sz="1700" u="none" cap="none" strike="noStrike"/>
          </a:p>
        </p:txBody>
      </p:sp>
      <p:sp>
        <p:nvSpPr>
          <p:cNvPr id="157" name="Google Shape;157;p18"/>
          <p:cNvSpPr/>
          <p:nvPr/>
        </p:nvSpPr>
        <p:spPr>
          <a:xfrm>
            <a:off x="765453" y="5257562"/>
            <a:ext cx="218718" cy="27336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Bricolage Grotesque"/>
              <a:buNone/>
            </a:pPr>
            <a:r>
              <a:rPr b="0" i="0" lang="en-US" sz="1700" u="none" cap="none" strike="noStrike">
                <a:solidFill>
                  <a:srgbClr val="000000"/>
                </a:solidFill>
                <a:latin typeface="Bricolage Grotesque"/>
                <a:ea typeface="Bricolage Grotesque"/>
                <a:cs typeface="Bricolage Grotesque"/>
                <a:sym typeface="Bricolage Grotesque"/>
              </a:rPr>
              <a:t>04</a:t>
            </a:r>
            <a:endParaRPr b="0" i="0" sz="1700" u="none" cap="none" strike="noStrike"/>
          </a:p>
        </p:txBody>
      </p:sp>
      <p:sp>
        <p:nvSpPr>
          <p:cNvPr id="158" name="Google Shape;158;p18"/>
          <p:cNvSpPr/>
          <p:nvPr/>
        </p:nvSpPr>
        <p:spPr>
          <a:xfrm>
            <a:off x="765453" y="5598795"/>
            <a:ext cx="6440329" cy="30480"/>
          </a:xfrm>
          <a:prstGeom prst="rect">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765453" y="5769054"/>
            <a:ext cx="2781062" cy="341709"/>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0000"/>
              </a:buClr>
              <a:buSzPts val="2150"/>
              <a:buFont typeface="Bricolage Grotesque"/>
              <a:buNone/>
            </a:pPr>
            <a:r>
              <a:rPr b="1" i="0" lang="en-US" sz="2150" u="none" cap="none" strike="noStrike">
                <a:solidFill>
                  <a:srgbClr val="000000"/>
                </a:solidFill>
                <a:latin typeface="Bricolage Grotesque"/>
                <a:ea typeface="Bricolage Grotesque"/>
                <a:cs typeface="Bricolage Grotesque"/>
                <a:sym typeface="Bricolage Grotesque"/>
              </a:rPr>
              <a:t>Location Pinpointing</a:t>
            </a:r>
            <a:endParaRPr b="0" i="0" sz="2150" u="none" cap="none" strike="noStrike"/>
          </a:p>
        </p:txBody>
      </p:sp>
      <p:sp>
        <p:nvSpPr>
          <p:cNvPr id="160" name="Google Shape;160;p18"/>
          <p:cNvSpPr/>
          <p:nvPr/>
        </p:nvSpPr>
        <p:spPr>
          <a:xfrm>
            <a:off x="765453" y="6241971"/>
            <a:ext cx="6440329" cy="699849"/>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The GPS module accurately pinpoints and shares the user's live location for precise tracking.</a:t>
            </a:r>
            <a:endParaRPr b="0" i="0" sz="1700" u="none" cap="none" strike="noStrike"/>
          </a:p>
        </p:txBody>
      </p:sp>
      <p:sp>
        <p:nvSpPr>
          <p:cNvPr id="161" name="Google Shape;161;p18"/>
          <p:cNvSpPr/>
          <p:nvPr/>
        </p:nvSpPr>
        <p:spPr>
          <a:xfrm>
            <a:off x="7424499" y="5257562"/>
            <a:ext cx="218718" cy="27336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Bricolage Grotesque"/>
              <a:buNone/>
            </a:pPr>
            <a:r>
              <a:rPr b="0" i="0" lang="en-US" sz="1700" u="none" cap="none" strike="noStrike">
                <a:solidFill>
                  <a:srgbClr val="000000"/>
                </a:solidFill>
                <a:latin typeface="Bricolage Grotesque"/>
                <a:ea typeface="Bricolage Grotesque"/>
                <a:cs typeface="Bricolage Grotesque"/>
                <a:sym typeface="Bricolage Grotesque"/>
              </a:rPr>
              <a:t>05</a:t>
            </a:r>
            <a:endParaRPr b="0" i="0" sz="1700" u="none" cap="none" strike="noStrike"/>
          </a:p>
        </p:txBody>
      </p:sp>
      <p:sp>
        <p:nvSpPr>
          <p:cNvPr id="162" name="Google Shape;162;p18"/>
          <p:cNvSpPr/>
          <p:nvPr/>
        </p:nvSpPr>
        <p:spPr>
          <a:xfrm>
            <a:off x="7424499" y="5598795"/>
            <a:ext cx="6440329" cy="30480"/>
          </a:xfrm>
          <a:prstGeom prst="rect">
            <a:avLst/>
          </a:prstGeom>
          <a:solidFill>
            <a:srgbClr val="EEA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7424499" y="5769054"/>
            <a:ext cx="2734032" cy="341709"/>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0000"/>
              </a:buClr>
              <a:buSzPts val="2150"/>
              <a:buFont typeface="Bricolage Grotesque"/>
              <a:buNone/>
            </a:pPr>
            <a:r>
              <a:rPr b="1" i="0" lang="en-US" sz="2150" u="none" cap="none" strike="noStrike">
                <a:solidFill>
                  <a:srgbClr val="000000"/>
                </a:solidFill>
                <a:latin typeface="Bricolage Grotesque"/>
                <a:ea typeface="Bricolage Grotesque"/>
                <a:cs typeface="Bricolage Grotesque"/>
                <a:sym typeface="Bricolage Grotesque"/>
              </a:rPr>
              <a:t>Active Deterrence</a:t>
            </a:r>
            <a:endParaRPr b="0" i="0" sz="2150" u="none" cap="none" strike="noStrike"/>
          </a:p>
        </p:txBody>
      </p:sp>
      <p:sp>
        <p:nvSpPr>
          <p:cNvPr id="164" name="Google Shape;164;p18"/>
          <p:cNvSpPr/>
          <p:nvPr/>
        </p:nvSpPr>
        <p:spPr>
          <a:xfrm>
            <a:off x="7424499" y="6241971"/>
            <a:ext cx="6440329" cy="104977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0000"/>
              </a:buClr>
              <a:buSzPts val="1700"/>
              <a:buFont typeface="Montserrat"/>
              <a:buNone/>
            </a:pPr>
            <a:r>
              <a:rPr b="0" i="0" lang="en-US" sz="1700" u="none" cap="none" strike="noStrike">
                <a:solidFill>
                  <a:srgbClr val="000000"/>
                </a:solidFill>
                <a:latin typeface="Montserrat"/>
                <a:ea typeface="Montserrat"/>
                <a:cs typeface="Montserrat"/>
                <a:sym typeface="Montserrat"/>
              </a:rPr>
              <a:t>Integrated actuators trigger the high-decibel buzzer, pulsating LED strobe, and vibration motor for immediate threat deterrence.</a:t>
            </a:r>
            <a:endParaRPr b="0" i="0" sz="1700" u="none" cap="none" strike="noStrike"/>
          </a:p>
        </p:txBody>
      </p:sp>
      <p:sp>
        <p:nvSpPr>
          <p:cNvPr id="165" name="Google Shape;165;p18"/>
          <p:cNvSpPr/>
          <p:nvPr/>
        </p:nvSpPr>
        <p:spPr>
          <a:xfrm>
            <a:off x="12635500" y="7693600"/>
            <a:ext cx="1995000" cy="431100"/>
          </a:xfrm>
          <a:prstGeom prst="rect">
            <a:avLst/>
          </a:prstGeom>
          <a:solidFill>
            <a:srgbClr val="EEAEF6"/>
          </a:solidFill>
          <a:ln cap="flat" cmpd="sng" w="9525">
            <a:solidFill>
              <a:srgbClr val="EEAEF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p:nvPr/>
        </p:nvSpPr>
        <p:spPr>
          <a:xfrm>
            <a:off x="679966" y="610076"/>
            <a:ext cx="12226409" cy="60721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EAEF6"/>
              </a:buClr>
              <a:buSzPts val="3800"/>
              <a:buFont typeface="Bricolage Grotesque"/>
              <a:buNone/>
            </a:pPr>
            <a:r>
              <a:rPr b="1" i="0" lang="en-US" sz="3800" u="none" cap="none" strike="noStrike">
                <a:solidFill>
                  <a:srgbClr val="EEAEF6"/>
                </a:solidFill>
                <a:latin typeface="Bricolage Grotesque"/>
                <a:ea typeface="Bricolage Grotesque"/>
                <a:cs typeface="Bricolage Grotesque"/>
                <a:sym typeface="Bricolage Grotesque"/>
              </a:rPr>
              <a:t>Technical Components: The Core of Sentinel Safety</a:t>
            </a:r>
            <a:endParaRPr b="0" i="0" sz="3800" u="none" cap="none" strike="noStrike"/>
          </a:p>
        </p:txBody>
      </p:sp>
      <p:sp>
        <p:nvSpPr>
          <p:cNvPr id="172" name="Google Shape;172;p19"/>
          <p:cNvSpPr/>
          <p:nvPr/>
        </p:nvSpPr>
        <p:spPr>
          <a:xfrm>
            <a:off x="679966" y="1605796"/>
            <a:ext cx="13270468"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Our Smart Band is built with high-quality, reliable components to ensure maximum performance and durability.</a:t>
            </a:r>
            <a:endParaRPr b="0" i="0" sz="1500" u="none" cap="none" strike="noStrike"/>
          </a:p>
        </p:txBody>
      </p:sp>
      <p:sp>
        <p:nvSpPr>
          <p:cNvPr id="173" name="Google Shape;173;p19"/>
          <p:cNvSpPr/>
          <p:nvPr/>
        </p:nvSpPr>
        <p:spPr>
          <a:xfrm>
            <a:off x="679966" y="2135148"/>
            <a:ext cx="13270468" cy="5484257"/>
          </a:xfrm>
          <a:prstGeom prst="roundRect">
            <a:avLst>
              <a:gd fmla="val 1488"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687586" y="2142768"/>
            <a:ext cx="13253799" cy="87010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883206" y="2266950"/>
            <a:ext cx="402526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Microcontroller</a:t>
            </a:r>
            <a:endParaRPr b="0" i="0" sz="1500" u="none" cap="none" strike="noStrike"/>
          </a:p>
        </p:txBody>
      </p:sp>
      <p:sp>
        <p:nvSpPr>
          <p:cNvPr id="176" name="Google Shape;176;p19"/>
          <p:cNvSpPr/>
          <p:nvPr/>
        </p:nvSpPr>
        <p:spPr>
          <a:xfrm>
            <a:off x="5304473" y="2266950"/>
            <a:ext cx="402145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Brain of the device</a:t>
            </a:r>
            <a:endParaRPr b="0" i="0" sz="1500" u="none" cap="none" strike="noStrike"/>
          </a:p>
        </p:txBody>
      </p:sp>
      <p:sp>
        <p:nvSpPr>
          <p:cNvPr id="177" name="Google Shape;177;p19"/>
          <p:cNvSpPr/>
          <p:nvPr/>
        </p:nvSpPr>
        <p:spPr>
          <a:xfrm>
            <a:off x="9721929" y="2266950"/>
            <a:ext cx="4025265" cy="621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ESP32 / Arduino Nano for efficient processing</a:t>
            </a:r>
            <a:endParaRPr b="0" i="0" sz="1500" u="none" cap="none" strike="noStrike"/>
          </a:p>
        </p:txBody>
      </p:sp>
      <p:sp>
        <p:nvSpPr>
          <p:cNvPr id="178" name="Google Shape;178;p19"/>
          <p:cNvSpPr/>
          <p:nvPr/>
        </p:nvSpPr>
        <p:spPr>
          <a:xfrm>
            <a:off x="687586" y="3012877"/>
            <a:ext cx="13253799" cy="559237"/>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883206" y="3137059"/>
            <a:ext cx="402526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GSM Module</a:t>
            </a:r>
            <a:endParaRPr b="0" i="0" sz="1500" u="none" cap="none" strike="noStrike"/>
          </a:p>
        </p:txBody>
      </p:sp>
      <p:sp>
        <p:nvSpPr>
          <p:cNvPr id="180" name="Google Shape;180;p19"/>
          <p:cNvSpPr/>
          <p:nvPr/>
        </p:nvSpPr>
        <p:spPr>
          <a:xfrm>
            <a:off x="5304473" y="3137059"/>
            <a:ext cx="402145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Emergency Communication</a:t>
            </a:r>
            <a:endParaRPr b="0" i="0" sz="1500" u="none" cap="none" strike="noStrike"/>
          </a:p>
        </p:txBody>
      </p:sp>
      <p:sp>
        <p:nvSpPr>
          <p:cNvPr id="181" name="Google Shape;181;p19"/>
          <p:cNvSpPr/>
          <p:nvPr/>
        </p:nvSpPr>
        <p:spPr>
          <a:xfrm>
            <a:off x="9721929" y="3137059"/>
            <a:ext cx="402526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SIM800L for SOS calling and SMS alerts</a:t>
            </a:r>
            <a:endParaRPr b="0" i="0" sz="1500" u="none" cap="none" strike="noStrike"/>
          </a:p>
        </p:txBody>
      </p:sp>
      <p:sp>
        <p:nvSpPr>
          <p:cNvPr id="182" name="Google Shape;182;p19"/>
          <p:cNvSpPr/>
          <p:nvPr/>
        </p:nvSpPr>
        <p:spPr>
          <a:xfrm>
            <a:off x="687586" y="3572113"/>
            <a:ext cx="13253799" cy="87010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883206" y="3696295"/>
            <a:ext cx="402526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GPS Module</a:t>
            </a:r>
            <a:endParaRPr b="0" i="0" sz="1500" u="none" cap="none" strike="noStrike"/>
          </a:p>
        </p:txBody>
      </p:sp>
      <p:sp>
        <p:nvSpPr>
          <p:cNvPr id="184" name="Google Shape;184;p19"/>
          <p:cNvSpPr/>
          <p:nvPr/>
        </p:nvSpPr>
        <p:spPr>
          <a:xfrm>
            <a:off x="5304473" y="3696295"/>
            <a:ext cx="402145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Location Tracking</a:t>
            </a:r>
            <a:endParaRPr b="0" i="0" sz="1500" u="none" cap="none" strike="noStrike"/>
          </a:p>
        </p:txBody>
      </p:sp>
      <p:sp>
        <p:nvSpPr>
          <p:cNvPr id="185" name="Google Shape;185;p19"/>
          <p:cNvSpPr/>
          <p:nvPr/>
        </p:nvSpPr>
        <p:spPr>
          <a:xfrm>
            <a:off x="9721929" y="3696295"/>
            <a:ext cx="4025265" cy="621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Neo-6M for accurate real-time GPS coordinates</a:t>
            </a:r>
            <a:endParaRPr b="0" i="0" sz="1500" u="none" cap="none" strike="noStrike"/>
          </a:p>
        </p:txBody>
      </p:sp>
      <p:sp>
        <p:nvSpPr>
          <p:cNvPr id="186" name="Google Shape;186;p19"/>
          <p:cNvSpPr/>
          <p:nvPr/>
        </p:nvSpPr>
        <p:spPr>
          <a:xfrm>
            <a:off x="687586" y="4442222"/>
            <a:ext cx="13253799" cy="87010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883206" y="4566404"/>
            <a:ext cx="402526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Sensors</a:t>
            </a:r>
            <a:endParaRPr b="0" i="0" sz="1500" u="none" cap="none" strike="noStrike"/>
          </a:p>
        </p:txBody>
      </p:sp>
      <p:sp>
        <p:nvSpPr>
          <p:cNvPr id="188" name="Google Shape;188;p19"/>
          <p:cNvSpPr/>
          <p:nvPr/>
        </p:nvSpPr>
        <p:spPr>
          <a:xfrm>
            <a:off x="5304473" y="4566404"/>
            <a:ext cx="402145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User Input</a:t>
            </a:r>
            <a:endParaRPr b="0" i="0" sz="1500" u="none" cap="none" strike="noStrike"/>
          </a:p>
        </p:txBody>
      </p:sp>
      <p:sp>
        <p:nvSpPr>
          <p:cNvPr id="189" name="Google Shape;189;p19"/>
          <p:cNvSpPr/>
          <p:nvPr/>
        </p:nvSpPr>
        <p:spPr>
          <a:xfrm>
            <a:off x="9721929" y="4566404"/>
            <a:ext cx="4025265" cy="621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Dedicated push buttons for SOS and Deterrent functions</a:t>
            </a:r>
            <a:endParaRPr b="0" i="0" sz="1500" u="none" cap="none" strike="noStrike"/>
          </a:p>
        </p:txBody>
      </p:sp>
      <p:sp>
        <p:nvSpPr>
          <p:cNvPr id="190" name="Google Shape;190;p19"/>
          <p:cNvSpPr/>
          <p:nvPr/>
        </p:nvSpPr>
        <p:spPr>
          <a:xfrm>
            <a:off x="687586" y="5312331"/>
            <a:ext cx="13253799" cy="559237"/>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883206" y="5436513"/>
            <a:ext cx="402526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Actuators</a:t>
            </a:r>
            <a:endParaRPr b="0" i="0" sz="1500" u="none" cap="none" strike="noStrike"/>
          </a:p>
        </p:txBody>
      </p:sp>
      <p:sp>
        <p:nvSpPr>
          <p:cNvPr id="192" name="Google Shape;192;p19"/>
          <p:cNvSpPr/>
          <p:nvPr/>
        </p:nvSpPr>
        <p:spPr>
          <a:xfrm>
            <a:off x="5304473" y="5436513"/>
            <a:ext cx="402145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Active Deterrence</a:t>
            </a:r>
            <a:endParaRPr b="0" i="0" sz="1500" u="none" cap="none" strike="noStrike"/>
          </a:p>
        </p:txBody>
      </p:sp>
      <p:sp>
        <p:nvSpPr>
          <p:cNvPr id="193" name="Google Shape;193;p19"/>
          <p:cNvSpPr/>
          <p:nvPr/>
        </p:nvSpPr>
        <p:spPr>
          <a:xfrm>
            <a:off x="9721929" y="5436513"/>
            <a:ext cx="402526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For current shock</a:t>
            </a:r>
            <a:endParaRPr b="0" i="0" sz="1500" u="none" cap="none" strike="noStrike"/>
          </a:p>
        </p:txBody>
      </p:sp>
      <p:sp>
        <p:nvSpPr>
          <p:cNvPr id="194" name="Google Shape;194;p19"/>
          <p:cNvSpPr/>
          <p:nvPr/>
        </p:nvSpPr>
        <p:spPr>
          <a:xfrm>
            <a:off x="687586" y="5871567"/>
            <a:ext cx="13253799" cy="87010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883206" y="5995749"/>
            <a:ext cx="402526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Power</a:t>
            </a:r>
            <a:endParaRPr b="0" i="0" sz="1500" u="none" cap="none" strike="noStrike"/>
          </a:p>
        </p:txBody>
      </p:sp>
      <p:sp>
        <p:nvSpPr>
          <p:cNvPr id="196" name="Google Shape;196;p19"/>
          <p:cNvSpPr/>
          <p:nvPr/>
        </p:nvSpPr>
        <p:spPr>
          <a:xfrm>
            <a:off x="5304473" y="5995749"/>
            <a:ext cx="402145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Sustained Operation</a:t>
            </a:r>
            <a:endParaRPr b="0" i="0" sz="1500" u="none" cap="none" strike="noStrike"/>
          </a:p>
        </p:txBody>
      </p:sp>
      <p:sp>
        <p:nvSpPr>
          <p:cNvPr id="197" name="Google Shape;197;p19"/>
          <p:cNvSpPr/>
          <p:nvPr/>
        </p:nvSpPr>
        <p:spPr>
          <a:xfrm>
            <a:off x="9721929" y="5995749"/>
            <a:ext cx="4025265" cy="621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Rechargeable Li-ion Battery (500–1000 mAh)</a:t>
            </a:r>
            <a:endParaRPr b="0" i="0" sz="1500" u="none" cap="none" strike="noStrike"/>
          </a:p>
        </p:txBody>
      </p:sp>
      <p:sp>
        <p:nvSpPr>
          <p:cNvPr id="198" name="Google Shape;198;p19"/>
          <p:cNvSpPr/>
          <p:nvPr/>
        </p:nvSpPr>
        <p:spPr>
          <a:xfrm>
            <a:off x="687586" y="6741676"/>
            <a:ext cx="13253799" cy="87010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883206" y="6865858"/>
            <a:ext cx="402526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Charging</a:t>
            </a:r>
            <a:endParaRPr b="0" i="0" sz="1500" u="none" cap="none" strike="noStrike"/>
          </a:p>
        </p:txBody>
      </p:sp>
      <p:sp>
        <p:nvSpPr>
          <p:cNvPr id="200" name="Google Shape;200;p19"/>
          <p:cNvSpPr/>
          <p:nvPr/>
        </p:nvSpPr>
        <p:spPr>
          <a:xfrm>
            <a:off x="5304473" y="6865858"/>
            <a:ext cx="4021455" cy="3108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Convenient Recharging</a:t>
            </a:r>
            <a:endParaRPr b="0" i="0" sz="1500" u="none" cap="none" strike="noStrike"/>
          </a:p>
        </p:txBody>
      </p:sp>
      <p:sp>
        <p:nvSpPr>
          <p:cNvPr id="201" name="Google Shape;201;p19"/>
          <p:cNvSpPr/>
          <p:nvPr/>
        </p:nvSpPr>
        <p:spPr>
          <a:xfrm>
            <a:off x="9721929" y="6865858"/>
            <a:ext cx="4025265" cy="621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DCE6"/>
              </a:buClr>
              <a:buSzPts val="1500"/>
              <a:buFont typeface="Montserrat"/>
              <a:buNone/>
            </a:pPr>
            <a:r>
              <a:rPr b="0" i="0" lang="en-US" sz="1500" u="none" cap="none" strike="noStrike">
                <a:solidFill>
                  <a:srgbClr val="E5DCE6"/>
                </a:solidFill>
                <a:latin typeface="Montserrat"/>
                <a:ea typeface="Montserrat"/>
                <a:cs typeface="Montserrat"/>
                <a:sym typeface="Montserrat"/>
              </a:rPr>
              <a:t>Micro-USB / Type-C Port for universal compatibility</a:t>
            </a:r>
            <a:endParaRPr b="0" i="0" sz="1500" u="none" cap="none" strike="noStrike"/>
          </a:p>
        </p:txBody>
      </p:sp>
      <p:sp>
        <p:nvSpPr>
          <p:cNvPr id="202" name="Google Shape;202;p19"/>
          <p:cNvSpPr/>
          <p:nvPr/>
        </p:nvSpPr>
        <p:spPr>
          <a:xfrm>
            <a:off x="12635500" y="7693600"/>
            <a:ext cx="1995000" cy="431100"/>
          </a:xfrm>
          <a:prstGeom prst="rect">
            <a:avLst/>
          </a:prstGeom>
          <a:solidFill>
            <a:srgbClr val="090E3F"/>
          </a:solidFill>
          <a:ln cap="flat" cmpd="sng" w="9525">
            <a:solidFill>
              <a:srgbClr val="090E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p:nvPr/>
        </p:nvSpPr>
        <p:spPr>
          <a:xfrm>
            <a:off x="3436739" y="715447"/>
            <a:ext cx="7756922" cy="708779"/>
          </a:xfrm>
          <a:prstGeom prst="rect">
            <a:avLst/>
          </a:prstGeom>
          <a:noFill/>
          <a:ln>
            <a:noFill/>
          </a:ln>
        </p:spPr>
        <p:txBody>
          <a:bodyPr anchorCtr="0" anchor="t" bIns="0" lIns="0" spcFirstLastPara="1" rIns="0" wrap="square" tIns="0">
            <a:noAutofit/>
          </a:bodyPr>
          <a:lstStyle/>
          <a:p>
            <a:pPr indent="0" lvl="0" marL="0" marR="0" rtl="0" algn="ctr">
              <a:lnSpc>
                <a:spcPct val="124719"/>
              </a:lnSpc>
              <a:spcBef>
                <a:spcPts val="0"/>
              </a:spcBef>
              <a:spcAft>
                <a:spcPts val="0"/>
              </a:spcAft>
              <a:buClr>
                <a:srgbClr val="EEAEF6"/>
              </a:buClr>
              <a:buSzPts val="4450"/>
              <a:buFont typeface="Bricolage Grotesque"/>
              <a:buNone/>
            </a:pPr>
            <a:r>
              <a:rPr b="1" i="0" lang="en-US" sz="4450" u="none" cap="none" strike="noStrike">
                <a:solidFill>
                  <a:srgbClr val="EEAEF6"/>
                </a:solidFill>
                <a:latin typeface="Bricolage Grotesque"/>
                <a:ea typeface="Bricolage Grotesque"/>
                <a:cs typeface="Bricolage Grotesque"/>
                <a:sym typeface="Bricolage Grotesque"/>
              </a:rPr>
              <a:t>Benefits: Empowering Lives</a:t>
            </a:r>
            <a:endParaRPr b="0" i="0" sz="4450" u="none" cap="none" strike="noStrike"/>
          </a:p>
        </p:txBody>
      </p:sp>
      <p:sp>
        <p:nvSpPr>
          <p:cNvPr id="209" name="Google Shape;209;p20"/>
          <p:cNvSpPr/>
          <p:nvPr/>
        </p:nvSpPr>
        <p:spPr>
          <a:xfrm>
            <a:off x="793790" y="1877854"/>
            <a:ext cx="13042821"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The Sentinel Smart Band is more than a device; it’s a commitment to enhancing personal safety and quality of life.</a:t>
            </a:r>
            <a:endParaRPr b="0" i="0" sz="1750" u="none" cap="none" strike="noStrike"/>
          </a:p>
        </p:txBody>
      </p:sp>
      <p:sp>
        <p:nvSpPr>
          <p:cNvPr id="210" name="Google Shape;210;p20"/>
          <p:cNvSpPr/>
          <p:nvPr/>
        </p:nvSpPr>
        <p:spPr>
          <a:xfrm>
            <a:off x="793790" y="2495907"/>
            <a:ext cx="6407944" cy="2214205"/>
          </a:xfrm>
          <a:prstGeom prst="roundRect">
            <a:avLst>
              <a:gd fmla="val 4303" name="adj"/>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1020604" y="2722721"/>
            <a:ext cx="680442" cy="680442"/>
          </a:xfrm>
          <a:prstGeom prst="roundRect">
            <a:avLst>
              <a:gd fmla="val 13436980" name="adj"/>
            </a:avLst>
          </a:prstGeom>
          <a:solidFill>
            <a:srgbClr val="243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2" name="Google Shape;212;p20"/>
          <p:cNvPicPr preferRelativeResize="0"/>
          <p:nvPr/>
        </p:nvPicPr>
        <p:blipFill rotWithShape="1">
          <a:blip r:embed="rId3">
            <a:alphaModFix/>
          </a:blip>
          <a:srcRect b="0" l="0" r="0" t="0"/>
          <a:stretch/>
        </p:blipFill>
        <p:spPr>
          <a:xfrm>
            <a:off x="1207770" y="2871549"/>
            <a:ext cx="306110" cy="382667"/>
          </a:xfrm>
          <a:prstGeom prst="rect">
            <a:avLst/>
          </a:prstGeom>
          <a:noFill/>
          <a:ln>
            <a:noFill/>
          </a:ln>
        </p:spPr>
      </p:pic>
      <p:sp>
        <p:nvSpPr>
          <p:cNvPr id="213" name="Google Shape;213;p20"/>
          <p:cNvSpPr/>
          <p:nvPr/>
        </p:nvSpPr>
        <p:spPr>
          <a:xfrm>
            <a:off x="1020604" y="3629978"/>
            <a:ext cx="335970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Instant Emergency Help</a:t>
            </a:r>
            <a:endParaRPr b="0" i="0" sz="2200" u="none" cap="none" strike="noStrike"/>
          </a:p>
        </p:txBody>
      </p:sp>
      <p:sp>
        <p:nvSpPr>
          <p:cNvPr id="214" name="Google Shape;214;p20"/>
          <p:cNvSpPr/>
          <p:nvPr/>
        </p:nvSpPr>
        <p:spPr>
          <a:xfrm>
            <a:off x="1020604" y="4120396"/>
            <a:ext cx="59543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Rapid access to emergency services and contacts.</a:t>
            </a:r>
            <a:endParaRPr b="0" i="0" sz="1750" u="none" cap="none" strike="noStrike"/>
          </a:p>
        </p:txBody>
      </p:sp>
      <p:sp>
        <p:nvSpPr>
          <p:cNvPr id="215" name="Google Shape;215;p20"/>
          <p:cNvSpPr/>
          <p:nvPr/>
        </p:nvSpPr>
        <p:spPr>
          <a:xfrm>
            <a:off x="7428548" y="2495907"/>
            <a:ext cx="6408063" cy="2214205"/>
          </a:xfrm>
          <a:prstGeom prst="roundRect">
            <a:avLst>
              <a:gd fmla="val 4303" name="adj"/>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7655362" y="2722721"/>
            <a:ext cx="680442" cy="680442"/>
          </a:xfrm>
          <a:prstGeom prst="roundRect">
            <a:avLst>
              <a:gd fmla="val 13436980" name="adj"/>
            </a:avLst>
          </a:prstGeom>
          <a:solidFill>
            <a:srgbClr val="243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7" name="Google Shape;217;p20"/>
          <p:cNvPicPr preferRelativeResize="0"/>
          <p:nvPr/>
        </p:nvPicPr>
        <p:blipFill rotWithShape="1">
          <a:blip r:embed="rId4">
            <a:alphaModFix/>
          </a:blip>
          <a:srcRect b="0" l="0" r="0" t="0"/>
          <a:stretch/>
        </p:blipFill>
        <p:spPr>
          <a:xfrm>
            <a:off x="7842528" y="2871549"/>
            <a:ext cx="306110" cy="382667"/>
          </a:xfrm>
          <a:prstGeom prst="rect">
            <a:avLst/>
          </a:prstGeom>
          <a:noFill/>
          <a:ln>
            <a:noFill/>
          </a:ln>
        </p:spPr>
      </p:pic>
      <p:sp>
        <p:nvSpPr>
          <p:cNvPr id="218" name="Google Shape;218;p20"/>
          <p:cNvSpPr/>
          <p:nvPr/>
        </p:nvSpPr>
        <p:spPr>
          <a:xfrm>
            <a:off x="7655362" y="3629978"/>
            <a:ext cx="313039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Safe, Legal Deterrence</a:t>
            </a:r>
            <a:endParaRPr b="0" i="0" sz="2200" u="none" cap="none" strike="noStrike"/>
          </a:p>
        </p:txBody>
      </p:sp>
      <p:sp>
        <p:nvSpPr>
          <p:cNvPr id="219" name="Google Shape;219;p20"/>
          <p:cNvSpPr/>
          <p:nvPr/>
        </p:nvSpPr>
        <p:spPr>
          <a:xfrm>
            <a:off x="7655362" y="4120396"/>
            <a:ext cx="5954435"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Non-lethal methods to deter potential threats.</a:t>
            </a:r>
            <a:endParaRPr b="0" i="0" sz="1750" u="none" cap="none" strike="noStrike"/>
          </a:p>
        </p:txBody>
      </p:sp>
      <p:sp>
        <p:nvSpPr>
          <p:cNvPr id="220" name="Google Shape;220;p20"/>
          <p:cNvSpPr/>
          <p:nvPr/>
        </p:nvSpPr>
        <p:spPr>
          <a:xfrm>
            <a:off x="793790" y="4936927"/>
            <a:ext cx="6407944" cy="2577108"/>
          </a:xfrm>
          <a:prstGeom prst="roundRect">
            <a:avLst>
              <a:gd fmla="val 3697" name="adj"/>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1020604" y="5163741"/>
            <a:ext cx="680442" cy="680442"/>
          </a:xfrm>
          <a:prstGeom prst="roundRect">
            <a:avLst>
              <a:gd fmla="val 13436980" name="adj"/>
            </a:avLst>
          </a:prstGeom>
          <a:solidFill>
            <a:srgbClr val="243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2" name="Google Shape;222;p20"/>
          <p:cNvPicPr preferRelativeResize="0"/>
          <p:nvPr/>
        </p:nvPicPr>
        <p:blipFill rotWithShape="1">
          <a:blip r:embed="rId5">
            <a:alphaModFix/>
          </a:blip>
          <a:srcRect b="0" l="0" r="0" t="0"/>
          <a:stretch/>
        </p:blipFill>
        <p:spPr>
          <a:xfrm>
            <a:off x="1207770" y="5312569"/>
            <a:ext cx="306110" cy="382667"/>
          </a:xfrm>
          <a:prstGeom prst="rect">
            <a:avLst/>
          </a:prstGeom>
          <a:noFill/>
          <a:ln>
            <a:noFill/>
          </a:ln>
        </p:spPr>
      </p:pic>
      <p:sp>
        <p:nvSpPr>
          <p:cNvPr id="223" name="Google Shape;223;p20"/>
          <p:cNvSpPr/>
          <p:nvPr/>
        </p:nvSpPr>
        <p:spPr>
          <a:xfrm>
            <a:off x="1020604" y="607099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Boosts Confidence</a:t>
            </a:r>
            <a:endParaRPr b="0" i="0" sz="2200" u="none" cap="none" strike="noStrike"/>
          </a:p>
        </p:txBody>
      </p:sp>
      <p:sp>
        <p:nvSpPr>
          <p:cNvPr id="224" name="Google Shape;224;p20"/>
          <p:cNvSpPr/>
          <p:nvPr/>
        </p:nvSpPr>
        <p:spPr>
          <a:xfrm>
            <a:off x="1020604" y="6561415"/>
            <a:ext cx="5954316"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Empowers users with a heightened sense of security.</a:t>
            </a:r>
            <a:endParaRPr b="0" i="0" sz="1750" u="none" cap="none" strike="noStrike"/>
          </a:p>
        </p:txBody>
      </p:sp>
      <p:sp>
        <p:nvSpPr>
          <p:cNvPr id="225" name="Google Shape;225;p20"/>
          <p:cNvSpPr/>
          <p:nvPr/>
        </p:nvSpPr>
        <p:spPr>
          <a:xfrm>
            <a:off x="7428548" y="4936927"/>
            <a:ext cx="6408063" cy="2577108"/>
          </a:xfrm>
          <a:prstGeom prst="roundRect">
            <a:avLst>
              <a:gd fmla="val 3697" name="adj"/>
            </a:avLst>
          </a:prstGeom>
          <a:solidFill>
            <a:srgbClr val="282D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7655362" y="5163741"/>
            <a:ext cx="680442" cy="680442"/>
          </a:xfrm>
          <a:prstGeom prst="roundRect">
            <a:avLst>
              <a:gd fmla="val 13436980" name="adj"/>
            </a:avLst>
          </a:prstGeom>
          <a:solidFill>
            <a:srgbClr val="243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7" name="Google Shape;227;p20"/>
          <p:cNvPicPr preferRelativeResize="0"/>
          <p:nvPr/>
        </p:nvPicPr>
        <p:blipFill rotWithShape="1">
          <a:blip r:embed="rId6">
            <a:alphaModFix/>
          </a:blip>
          <a:srcRect b="0" l="0" r="0" t="0"/>
          <a:stretch/>
        </p:blipFill>
        <p:spPr>
          <a:xfrm>
            <a:off x="7842528" y="5312569"/>
            <a:ext cx="306110" cy="382667"/>
          </a:xfrm>
          <a:prstGeom prst="rect">
            <a:avLst/>
          </a:prstGeom>
          <a:noFill/>
          <a:ln>
            <a:noFill/>
          </a:ln>
        </p:spPr>
      </p:pic>
      <p:sp>
        <p:nvSpPr>
          <p:cNvPr id="228" name="Google Shape;228;p20"/>
          <p:cNvSpPr/>
          <p:nvPr/>
        </p:nvSpPr>
        <p:spPr>
          <a:xfrm>
            <a:off x="7655362" y="6070997"/>
            <a:ext cx="336875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DCE6"/>
              </a:buClr>
              <a:buSzPts val="2200"/>
              <a:buFont typeface="Bricolage Grotesque"/>
              <a:buNone/>
            </a:pPr>
            <a:r>
              <a:rPr b="1" i="0" lang="en-US" sz="2200" u="none" cap="none" strike="noStrike">
                <a:solidFill>
                  <a:srgbClr val="E5DCE6"/>
                </a:solidFill>
                <a:latin typeface="Bricolage Grotesque"/>
                <a:ea typeface="Bricolage Grotesque"/>
                <a:cs typeface="Bricolage Grotesque"/>
                <a:sym typeface="Bricolage Grotesque"/>
              </a:rPr>
              <a:t>Affordable &amp; Accessible</a:t>
            </a:r>
            <a:endParaRPr b="0" i="0" sz="2200" u="none" cap="none" strike="noStrike"/>
          </a:p>
        </p:txBody>
      </p:sp>
      <p:sp>
        <p:nvSpPr>
          <p:cNvPr id="229" name="Google Shape;229;p20"/>
          <p:cNvSpPr/>
          <p:nvPr/>
        </p:nvSpPr>
        <p:spPr>
          <a:xfrm>
            <a:off x="7655362" y="6561415"/>
            <a:ext cx="595443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DCE6"/>
              </a:buClr>
              <a:buSzPts val="1750"/>
              <a:buFont typeface="Montserrat"/>
              <a:buNone/>
            </a:pPr>
            <a:r>
              <a:rPr b="0" i="0" lang="en-US" sz="1750" u="none" cap="none" strike="noStrike">
                <a:solidFill>
                  <a:srgbClr val="E5DCE6"/>
                </a:solidFill>
                <a:latin typeface="Montserrat"/>
                <a:ea typeface="Montserrat"/>
                <a:cs typeface="Montserrat"/>
                <a:sym typeface="Montserrat"/>
              </a:rPr>
              <a:t>Designed for widespread adoption across all demographics.</a:t>
            </a:r>
            <a:endParaRPr b="0" i="0" sz="1750" u="none" cap="none" strike="noStrike"/>
          </a:p>
        </p:txBody>
      </p:sp>
      <p:sp>
        <p:nvSpPr>
          <p:cNvPr id="230" name="Google Shape;230;p20"/>
          <p:cNvSpPr/>
          <p:nvPr/>
        </p:nvSpPr>
        <p:spPr>
          <a:xfrm>
            <a:off x="12635500" y="7693600"/>
            <a:ext cx="1995000" cy="431100"/>
          </a:xfrm>
          <a:prstGeom prst="rect">
            <a:avLst/>
          </a:prstGeom>
          <a:solidFill>
            <a:srgbClr val="000030"/>
          </a:solidFill>
          <a:ln cap="flat" cmpd="sng" w="9525">
            <a:solidFill>
              <a:srgbClr val="090E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1"/>
          <p:cNvSpPr/>
          <p:nvPr/>
        </p:nvSpPr>
        <p:spPr>
          <a:xfrm>
            <a:off x="575548" y="452199"/>
            <a:ext cx="9706689" cy="5138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EAEF6"/>
              </a:buClr>
              <a:buSzPts val="3200"/>
              <a:buFont typeface="Bricolage Grotesque"/>
              <a:buNone/>
            </a:pPr>
            <a:r>
              <a:rPr b="1" i="0" lang="en-US" sz="3200" u="none" cap="none" strike="noStrike">
                <a:solidFill>
                  <a:srgbClr val="EEAEF6"/>
                </a:solidFill>
                <a:latin typeface="Bricolage Grotesque"/>
                <a:ea typeface="Bricolage Grotesque"/>
                <a:cs typeface="Bricolage Grotesque"/>
                <a:sym typeface="Bricolage Grotesque"/>
              </a:rPr>
              <a:t>Future Scope: Innovating for Tomorrow's Safety</a:t>
            </a:r>
            <a:endParaRPr b="0" i="0" sz="3200" u="none" cap="none" strike="noStrike"/>
          </a:p>
        </p:txBody>
      </p:sp>
      <p:sp>
        <p:nvSpPr>
          <p:cNvPr id="237" name="Google Shape;237;p21"/>
          <p:cNvSpPr/>
          <p:nvPr/>
        </p:nvSpPr>
        <p:spPr>
          <a:xfrm>
            <a:off x="575548" y="1294924"/>
            <a:ext cx="13479304" cy="526018"/>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0" i="0" lang="en-US" sz="1250" u="none" cap="none" strike="noStrike">
                <a:solidFill>
                  <a:srgbClr val="E5DCE6"/>
                </a:solidFill>
                <a:latin typeface="Montserrat"/>
                <a:ea typeface="Montserrat"/>
                <a:cs typeface="Montserrat"/>
                <a:sym typeface="Montserrat"/>
              </a:rPr>
              <a:t>Our vision extends beyond immediate protection. We are continuously exploring advancements to integrate cutting-edge technologies, ensuring the Sentinel Smart Band remains at the forefront of personal safety innovation.</a:t>
            </a:r>
            <a:endParaRPr b="0" i="0" sz="1250" u="none" cap="none" strike="noStrike"/>
          </a:p>
        </p:txBody>
      </p:sp>
      <p:pic>
        <p:nvPicPr>
          <p:cNvPr descr="preencoded.png" id="238" name="Google Shape;238;p21"/>
          <p:cNvPicPr preferRelativeResize="0"/>
          <p:nvPr/>
        </p:nvPicPr>
        <p:blipFill rotWithShape="1">
          <a:blip r:embed="rId3">
            <a:alphaModFix/>
          </a:blip>
          <a:srcRect b="0" l="0" r="0" t="0"/>
          <a:stretch/>
        </p:blipFill>
        <p:spPr>
          <a:xfrm>
            <a:off x="914250" y="1646225"/>
            <a:ext cx="12801897" cy="6645825"/>
          </a:xfrm>
          <a:prstGeom prst="rect">
            <a:avLst/>
          </a:prstGeom>
          <a:noFill/>
          <a:ln>
            <a:noFill/>
          </a:ln>
        </p:spPr>
      </p:pic>
      <p:sp>
        <p:nvSpPr>
          <p:cNvPr id="239" name="Google Shape;239;p21"/>
          <p:cNvSpPr/>
          <p:nvPr/>
        </p:nvSpPr>
        <p:spPr>
          <a:xfrm>
            <a:off x="7158693" y="7126209"/>
            <a:ext cx="3032804" cy="3791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E5DCE6"/>
              </a:buClr>
              <a:buSzPts val="1350"/>
              <a:buFont typeface="Bricolage Grotesque"/>
              <a:buNone/>
            </a:pPr>
            <a:r>
              <a:rPr b="1" i="0" lang="en-US" sz="1350" u="none" cap="none" strike="noStrike">
                <a:solidFill>
                  <a:srgbClr val="E5DCE6"/>
                </a:solidFill>
                <a:latin typeface="Bricolage Grotesque"/>
                <a:ea typeface="Bricolage Grotesque"/>
                <a:cs typeface="Bricolage Grotesque"/>
                <a:sym typeface="Bricolage Grotesque"/>
              </a:rPr>
              <a:t>Global Helpline Link</a:t>
            </a:r>
            <a:endParaRPr b="0" i="0" sz="1350" u="none" cap="none" strike="noStrike"/>
          </a:p>
        </p:txBody>
      </p:sp>
      <p:sp>
        <p:nvSpPr>
          <p:cNvPr id="240" name="Google Shape;240;p21"/>
          <p:cNvSpPr/>
          <p:nvPr/>
        </p:nvSpPr>
        <p:spPr>
          <a:xfrm>
            <a:off x="7158693" y="7613142"/>
            <a:ext cx="5539921" cy="303281"/>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E5DCE6"/>
              </a:buClr>
              <a:buSzPts val="1050"/>
              <a:buFont typeface="Montserrat"/>
              <a:buNone/>
            </a:pPr>
            <a:r>
              <a:rPr b="0" i="0" lang="en-US" sz="1050" u="none" cap="none" strike="noStrike">
                <a:solidFill>
                  <a:srgbClr val="E5DCE6"/>
                </a:solidFill>
                <a:latin typeface="Montserrat"/>
                <a:ea typeface="Montserrat"/>
                <a:cs typeface="Montserrat"/>
                <a:sym typeface="Montserrat"/>
              </a:rPr>
              <a:t>Instant emergency routing</a:t>
            </a:r>
            <a:endParaRPr b="0" i="0" sz="1050" u="none" cap="none" strike="noStrike"/>
          </a:p>
        </p:txBody>
      </p:sp>
      <p:pic>
        <p:nvPicPr>
          <p:cNvPr descr="preencoded.png" id="241" name="Google Shape;241;p21"/>
          <p:cNvPicPr preferRelativeResize="0"/>
          <p:nvPr/>
        </p:nvPicPr>
        <p:blipFill rotWithShape="1">
          <a:blip r:embed="rId4">
            <a:alphaModFix/>
          </a:blip>
          <a:srcRect b="0" l="0" r="0" t="0"/>
          <a:stretch/>
        </p:blipFill>
        <p:spPr>
          <a:xfrm>
            <a:off x="4014055" y="6854099"/>
            <a:ext cx="606561" cy="606561"/>
          </a:xfrm>
          <a:prstGeom prst="rect">
            <a:avLst/>
          </a:prstGeom>
          <a:noFill/>
          <a:ln>
            <a:noFill/>
          </a:ln>
        </p:spPr>
      </p:pic>
      <p:sp>
        <p:nvSpPr>
          <p:cNvPr id="242" name="Google Shape;242;p21"/>
          <p:cNvSpPr/>
          <p:nvPr/>
        </p:nvSpPr>
        <p:spPr>
          <a:xfrm>
            <a:off x="7158693" y="5603067"/>
            <a:ext cx="3616197" cy="379101"/>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E5DCE6"/>
              </a:buClr>
              <a:buSzPts val="1350"/>
              <a:buFont typeface="Bricolage Grotesque"/>
              <a:buNone/>
            </a:pPr>
            <a:r>
              <a:rPr b="1" i="0" lang="en-US" sz="1350" u="none" cap="none" strike="noStrike">
                <a:solidFill>
                  <a:srgbClr val="E5DCE6"/>
                </a:solidFill>
                <a:latin typeface="Bricolage Grotesque"/>
                <a:ea typeface="Bricolage Grotesque"/>
                <a:cs typeface="Bricolage Grotesque"/>
                <a:sym typeface="Bricolage Grotesque"/>
              </a:rPr>
              <a:t>Smartwatch Integration</a:t>
            </a:r>
            <a:endParaRPr b="0" i="0" sz="1350" u="none" cap="none" strike="noStrike"/>
          </a:p>
        </p:txBody>
      </p:sp>
      <p:sp>
        <p:nvSpPr>
          <p:cNvPr id="243" name="Google Shape;243;p21"/>
          <p:cNvSpPr/>
          <p:nvPr/>
        </p:nvSpPr>
        <p:spPr>
          <a:xfrm>
            <a:off x="7158693" y="6090001"/>
            <a:ext cx="5539921" cy="303280"/>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E5DCE6"/>
              </a:buClr>
              <a:buSzPts val="1050"/>
              <a:buFont typeface="Montserrat"/>
              <a:buNone/>
            </a:pPr>
            <a:r>
              <a:rPr b="0" i="0" lang="en-US" sz="1050" u="none" cap="none" strike="noStrike">
                <a:solidFill>
                  <a:srgbClr val="E5DCE6"/>
                </a:solidFill>
                <a:latin typeface="Montserrat"/>
                <a:ea typeface="Montserrat"/>
                <a:cs typeface="Montserrat"/>
                <a:sym typeface="Montserrat"/>
              </a:rPr>
              <a:t>Seamless device pairing</a:t>
            </a:r>
            <a:endParaRPr b="0" i="0" sz="1050" u="none" cap="none" strike="noStrike"/>
          </a:p>
        </p:txBody>
      </p:sp>
      <p:pic>
        <p:nvPicPr>
          <p:cNvPr descr="preencoded.png" id="244" name="Google Shape;244;p21"/>
          <p:cNvPicPr preferRelativeResize="0"/>
          <p:nvPr/>
        </p:nvPicPr>
        <p:blipFill rotWithShape="1">
          <a:blip r:embed="rId5">
            <a:alphaModFix/>
          </a:blip>
          <a:srcRect b="0" l="0" r="0" t="0"/>
          <a:stretch/>
        </p:blipFill>
        <p:spPr>
          <a:xfrm>
            <a:off x="4014055" y="5317478"/>
            <a:ext cx="606561" cy="606561"/>
          </a:xfrm>
          <a:prstGeom prst="rect">
            <a:avLst/>
          </a:prstGeom>
          <a:noFill/>
          <a:ln>
            <a:noFill/>
          </a:ln>
        </p:spPr>
      </p:pic>
      <p:sp>
        <p:nvSpPr>
          <p:cNvPr id="245" name="Google Shape;245;p21"/>
          <p:cNvSpPr/>
          <p:nvPr/>
        </p:nvSpPr>
        <p:spPr>
          <a:xfrm>
            <a:off x="7158693" y="4066447"/>
            <a:ext cx="3032804" cy="379101"/>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E5DCE6"/>
              </a:buClr>
              <a:buSzPts val="1350"/>
              <a:buFont typeface="Bricolage Grotesque"/>
              <a:buNone/>
            </a:pPr>
            <a:r>
              <a:rPr b="1" i="0" lang="en-US" sz="1350" u="none" cap="none" strike="noStrike">
                <a:solidFill>
                  <a:srgbClr val="E5DCE6"/>
                </a:solidFill>
                <a:latin typeface="Bricolage Grotesque"/>
                <a:ea typeface="Bricolage Grotesque"/>
                <a:cs typeface="Bricolage Grotesque"/>
                <a:sym typeface="Bricolage Grotesque"/>
              </a:rPr>
              <a:t>AI Threat Detection</a:t>
            </a:r>
            <a:endParaRPr b="0" i="0" sz="1350" u="none" cap="none" strike="noStrike"/>
          </a:p>
        </p:txBody>
      </p:sp>
      <p:sp>
        <p:nvSpPr>
          <p:cNvPr id="246" name="Google Shape;246;p21"/>
          <p:cNvSpPr/>
          <p:nvPr/>
        </p:nvSpPr>
        <p:spPr>
          <a:xfrm>
            <a:off x="7158693" y="4553380"/>
            <a:ext cx="5539921" cy="303281"/>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E5DCE6"/>
              </a:buClr>
              <a:buSzPts val="1050"/>
              <a:buFont typeface="Montserrat"/>
              <a:buNone/>
            </a:pPr>
            <a:r>
              <a:rPr b="0" i="0" lang="en-US" sz="1050" u="none" cap="none" strike="noStrike">
                <a:solidFill>
                  <a:srgbClr val="E5DCE6"/>
                </a:solidFill>
                <a:latin typeface="Montserrat"/>
                <a:ea typeface="Montserrat"/>
                <a:cs typeface="Montserrat"/>
                <a:sym typeface="Montserrat"/>
              </a:rPr>
              <a:t>Real-time hazard analysis</a:t>
            </a:r>
            <a:endParaRPr b="0" i="0" sz="1050" u="none" cap="none" strike="noStrike"/>
          </a:p>
        </p:txBody>
      </p:sp>
      <p:pic>
        <p:nvPicPr>
          <p:cNvPr descr="preencoded.png" id="247" name="Google Shape;247;p21"/>
          <p:cNvPicPr preferRelativeResize="0"/>
          <p:nvPr/>
        </p:nvPicPr>
        <p:blipFill rotWithShape="1">
          <a:blip r:embed="rId6">
            <a:alphaModFix/>
          </a:blip>
          <a:srcRect b="0" l="0" r="0" t="0"/>
          <a:stretch/>
        </p:blipFill>
        <p:spPr>
          <a:xfrm>
            <a:off x="4014055" y="4036961"/>
            <a:ext cx="606561" cy="606561"/>
          </a:xfrm>
          <a:prstGeom prst="rect">
            <a:avLst/>
          </a:prstGeom>
          <a:noFill/>
          <a:ln>
            <a:noFill/>
          </a:ln>
        </p:spPr>
      </p:pic>
      <p:sp>
        <p:nvSpPr>
          <p:cNvPr id="248" name="Google Shape;248;p21"/>
          <p:cNvSpPr/>
          <p:nvPr/>
        </p:nvSpPr>
        <p:spPr>
          <a:xfrm>
            <a:off x="7158693" y="2556785"/>
            <a:ext cx="3032804" cy="3791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E5DCE6"/>
              </a:buClr>
              <a:buSzPts val="1350"/>
              <a:buFont typeface="Bricolage Grotesque"/>
              <a:buNone/>
            </a:pPr>
            <a:r>
              <a:rPr b="1" i="0" lang="en-US" sz="1350" u="none" cap="none" strike="noStrike">
                <a:solidFill>
                  <a:srgbClr val="E5DCE6"/>
                </a:solidFill>
                <a:latin typeface="Bricolage Grotesque"/>
                <a:ea typeface="Bricolage Grotesque"/>
                <a:cs typeface="Bricolage Grotesque"/>
                <a:sym typeface="Bricolage Grotesque"/>
              </a:rPr>
              <a:t>Current Features</a:t>
            </a:r>
            <a:endParaRPr b="0" i="0" sz="1350" u="none" cap="none" strike="noStrike"/>
          </a:p>
        </p:txBody>
      </p:sp>
      <p:sp>
        <p:nvSpPr>
          <p:cNvPr id="249" name="Google Shape;249;p21"/>
          <p:cNvSpPr/>
          <p:nvPr/>
        </p:nvSpPr>
        <p:spPr>
          <a:xfrm>
            <a:off x="7158693" y="3043718"/>
            <a:ext cx="5539921" cy="303280"/>
          </a:xfrm>
          <a:prstGeom prst="rect">
            <a:avLst/>
          </a:prstGeom>
          <a:noFill/>
          <a:ln>
            <a:noFill/>
          </a:ln>
        </p:spPr>
        <p:txBody>
          <a:bodyPr anchorCtr="0" anchor="t" bIns="0" lIns="0" spcFirstLastPara="1" rIns="0" wrap="square" tIns="0">
            <a:noAutofit/>
          </a:bodyPr>
          <a:lstStyle/>
          <a:p>
            <a:pPr indent="0" lvl="0" marL="0" marR="0" rtl="0" algn="l">
              <a:lnSpc>
                <a:spcPct val="128571"/>
              </a:lnSpc>
              <a:spcBef>
                <a:spcPts val="0"/>
              </a:spcBef>
              <a:spcAft>
                <a:spcPts val="0"/>
              </a:spcAft>
              <a:buClr>
                <a:srgbClr val="E5DCE6"/>
              </a:buClr>
              <a:buSzPts val="1050"/>
              <a:buFont typeface="Montserrat"/>
              <a:buNone/>
            </a:pPr>
            <a:r>
              <a:rPr b="0" i="0" lang="en-US" sz="1050" u="none" cap="none" strike="noStrike">
                <a:solidFill>
                  <a:srgbClr val="E5DCE6"/>
                </a:solidFill>
                <a:latin typeface="Montserrat"/>
                <a:ea typeface="Montserrat"/>
                <a:cs typeface="Montserrat"/>
                <a:sym typeface="Montserrat"/>
              </a:rPr>
              <a:t>Baseline sensors and alerts</a:t>
            </a:r>
            <a:endParaRPr b="0" i="0" sz="1050" u="none" cap="none" strike="noStrike"/>
          </a:p>
        </p:txBody>
      </p:sp>
      <p:pic>
        <p:nvPicPr>
          <p:cNvPr descr="preencoded.png" id="250" name="Google Shape;250;p21"/>
          <p:cNvPicPr preferRelativeResize="0"/>
          <p:nvPr/>
        </p:nvPicPr>
        <p:blipFill rotWithShape="1">
          <a:blip r:embed="rId7">
            <a:alphaModFix/>
          </a:blip>
          <a:srcRect b="0" l="0" r="0" t="0"/>
          <a:stretch/>
        </p:blipFill>
        <p:spPr>
          <a:xfrm>
            <a:off x="4014055" y="2648611"/>
            <a:ext cx="606561" cy="606561"/>
          </a:xfrm>
          <a:prstGeom prst="rect">
            <a:avLst/>
          </a:prstGeom>
          <a:noFill/>
          <a:ln>
            <a:noFill/>
          </a:ln>
        </p:spPr>
      </p:pic>
      <p:sp>
        <p:nvSpPr>
          <p:cNvPr id="251" name="Google Shape;251;p21"/>
          <p:cNvSpPr/>
          <p:nvPr/>
        </p:nvSpPr>
        <p:spPr>
          <a:xfrm>
            <a:off x="575548" y="8651677"/>
            <a:ext cx="13479304" cy="26300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1" i="0" lang="en-US" sz="1250" u="none" cap="none" strike="noStrike">
                <a:solidFill>
                  <a:srgbClr val="E5DCE6"/>
                </a:solidFill>
                <a:latin typeface="Montserrat"/>
                <a:ea typeface="Montserrat"/>
                <a:cs typeface="Montserrat"/>
                <a:sym typeface="Montserrat"/>
              </a:rPr>
              <a:t>AI-Based Threat Detection:</a:t>
            </a:r>
            <a:r>
              <a:rPr b="0" i="0" lang="en-US" sz="1250" u="none" cap="none" strike="noStrike">
                <a:solidFill>
                  <a:srgbClr val="E5DCE6"/>
                </a:solidFill>
                <a:latin typeface="Montserrat"/>
                <a:ea typeface="Montserrat"/>
                <a:cs typeface="Montserrat"/>
                <a:sym typeface="Montserrat"/>
              </a:rPr>
              <a:t> Predictive analytics to identify and alert users to potential dangers proactively.</a:t>
            </a:r>
            <a:endParaRPr b="0" i="0" sz="1250" u="none" cap="none" strike="noStrike"/>
          </a:p>
        </p:txBody>
      </p:sp>
      <p:sp>
        <p:nvSpPr>
          <p:cNvPr id="252" name="Google Shape;252;p21"/>
          <p:cNvSpPr/>
          <p:nvPr/>
        </p:nvSpPr>
        <p:spPr>
          <a:xfrm>
            <a:off x="575548" y="8972193"/>
            <a:ext cx="13479304" cy="26300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1" i="0" lang="en-US" sz="1250" u="none" cap="none" strike="noStrike">
                <a:solidFill>
                  <a:srgbClr val="E5DCE6"/>
                </a:solidFill>
                <a:latin typeface="Montserrat"/>
                <a:ea typeface="Montserrat"/>
                <a:cs typeface="Montserrat"/>
                <a:sym typeface="Montserrat"/>
              </a:rPr>
              <a:t>Smartwatch Integration:</a:t>
            </a:r>
            <a:r>
              <a:rPr b="0" i="0" lang="en-US" sz="1250" u="none" cap="none" strike="noStrike">
                <a:solidFill>
                  <a:srgbClr val="E5DCE6"/>
                </a:solidFill>
                <a:latin typeface="Montserrat"/>
                <a:ea typeface="Montserrat"/>
                <a:cs typeface="Montserrat"/>
                <a:sym typeface="Montserrat"/>
              </a:rPr>
              <a:t> Seamless compatibility with existing wearables for enhanced safety and health monitoring.</a:t>
            </a:r>
            <a:endParaRPr b="0" i="0" sz="1250" u="none" cap="none" strike="noStrike"/>
          </a:p>
        </p:txBody>
      </p:sp>
      <p:sp>
        <p:nvSpPr>
          <p:cNvPr id="253" name="Google Shape;253;p21"/>
          <p:cNvSpPr/>
          <p:nvPr/>
        </p:nvSpPr>
        <p:spPr>
          <a:xfrm>
            <a:off x="575548" y="9292709"/>
            <a:ext cx="13479304" cy="26300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1" i="0" lang="en-US" sz="1250" u="none" cap="none" strike="noStrike">
                <a:solidFill>
                  <a:srgbClr val="E5DCE6"/>
                </a:solidFill>
                <a:latin typeface="Montserrat"/>
                <a:ea typeface="Montserrat"/>
                <a:cs typeface="Montserrat"/>
                <a:sym typeface="Montserrat"/>
              </a:rPr>
              <a:t>Global Emergency Helpline Linking:</a:t>
            </a:r>
            <a:r>
              <a:rPr b="0" i="0" lang="en-US" sz="1250" u="none" cap="none" strike="noStrike">
                <a:solidFill>
                  <a:srgbClr val="E5DCE6"/>
                </a:solidFill>
                <a:latin typeface="Montserrat"/>
                <a:ea typeface="Montserrat"/>
                <a:cs typeface="Montserrat"/>
                <a:sym typeface="Montserrat"/>
              </a:rPr>
              <a:t> Expanding SOS functionality to link with international emergency services.</a:t>
            </a:r>
            <a:endParaRPr b="0" i="0" sz="1250" u="none" cap="none" strike="noStrike"/>
          </a:p>
        </p:txBody>
      </p:sp>
      <p:sp>
        <p:nvSpPr>
          <p:cNvPr id="254" name="Google Shape;254;p21"/>
          <p:cNvSpPr/>
          <p:nvPr/>
        </p:nvSpPr>
        <p:spPr>
          <a:xfrm>
            <a:off x="575548" y="9613225"/>
            <a:ext cx="13479304" cy="263009"/>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E5DCE6"/>
              </a:buClr>
              <a:buSzPts val="1250"/>
              <a:buFont typeface="Montserrat"/>
              <a:buNone/>
            </a:pPr>
            <a:r>
              <a:rPr b="1" i="0" lang="en-US" sz="1250" u="none" cap="none" strike="noStrike">
                <a:solidFill>
                  <a:srgbClr val="E5DCE6"/>
                </a:solidFill>
                <a:latin typeface="Montserrat"/>
                <a:ea typeface="Montserrat"/>
                <a:cs typeface="Montserrat"/>
                <a:sym typeface="Montserrat"/>
              </a:rPr>
              <a:t>International Expansion:</a:t>
            </a:r>
            <a:r>
              <a:rPr b="0" i="0" lang="en-US" sz="1250" u="none" cap="none" strike="noStrike">
                <a:solidFill>
                  <a:srgbClr val="E5DCE6"/>
                </a:solidFill>
                <a:latin typeface="Montserrat"/>
                <a:ea typeface="Montserrat"/>
                <a:cs typeface="Montserrat"/>
                <a:sym typeface="Montserrat"/>
              </a:rPr>
              <a:t> Adapting the Sentinel Smart Band for diverse global markets and regulatory environments.</a:t>
            </a:r>
            <a:endParaRPr b="0" i="0" sz="1250" u="none" cap="none" strike="noStrike"/>
          </a:p>
        </p:txBody>
      </p:sp>
      <p:sp>
        <p:nvSpPr>
          <p:cNvPr id="255" name="Google Shape;255;p21"/>
          <p:cNvSpPr/>
          <p:nvPr/>
        </p:nvSpPr>
        <p:spPr>
          <a:xfrm>
            <a:off x="12698625" y="7598675"/>
            <a:ext cx="1932000" cy="525900"/>
          </a:xfrm>
          <a:prstGeom prst="rect">
            <a:avLst/>
          </a:prstGeom>
          <a:solidFill>
            <a:srgbClr val="090E3F"/>
          </a:solidFill>
          <a:ln cap="flat" cmpd="sng" w="9525">
            <a:solidFill>
              <a:srgbClr val="090E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1"/>
          <p:cNvSpPr/>
          <p:nvPr/>
        </p:nvSpPr>
        <p:spPr>
          <a:xfrm>
            <a:off x="11281925" y="6854224"/>
            <a:ext cx="2205600" cy="1098900"/>
          </a:xfrm>
          <a:prstGeom prst="roundRect">
            <a:avLst>
              <a:gd fmla="val 16667" name="adj"/>
            </a:avLst>
          </a:prstGeom>
          <a:solidFill>
            <a:srgbClr val="161B4C"/>
          </a:solidFill>
          <a:ln cap="flat" cmpd="sng" w="9525">
            <a:solidFill>
              <a:srgbClr val="161B4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